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1.jpeg" ContentType="image/jpeg"/>
  <Override PartName="/ppt/media/image20.jpeg" ContentType="image/jpeg"/>
  <Override PartName="/ppt/media/image4.jpeg" ContentType="image/jpeg"/>
  <Override PartName="/ppt/media/image38.png" ContentType="image/png"/>
  <Override PartName="/ppt/media/image18.png" ContentType="image/png"/>
  <Override PartName="/ppt/media/image53.png" ContentType="image/png"/>
  <Override PartName="/ppt/media/image3.png" ContentType="image/png"/>
  <Override PartName="/ppt/media/image17.jpeg" ContentType="image/jpeg"/>
  <Override PartName="/ppt/media/image31.png" ContentType="image/png"/>
  <Override PartName="/ppt/media/image45.jpeg" ContentType="image/jpeg"/>
  <Override PartName="/ppt/media/image56.png" ContentType="image/png"/>
  <Override PartName="/ppt/media/image6.png" ContentType="image/png"/>
  <Override PartName="/ppt/media/image44.jpeg" ContentType="image/jpeg"/>
  <Override PartName="/ppt/media/image19.png" ContentType="image/png"/>
  <Override PartName="/ppt/media/image12.jpeg" ContentType="image/jpeg"/>
  <Override PartName="/ppt/media/image11.jpeg" ContentType="image/jpeg"/>
  <Override PartName="/ppt/media/image10.jpeg" ContentType="image/jpeg"/>
  <Override PartName="/ppt/media/image34.png" ContentType="image/png"/>
  <Override PartName="/ppt/media/image1.jpeg" ContentType="image/jpeg"/>
  <Override PartName="/ppt/media/image41.png" ContentType="image/png"/>
  <Override PartName="/ppt/media/image55.png" ContentType="image/png"/>
  <Override PartName="/ppt/media/image5.png" ContentType="image/png"/>
  <Override PartName="/ppt/media/image46.jpeg" ContentType="image/jpe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7.jpeg" ContentType="image/jpeg"/>
  <Override PartName="/ppt/media/image58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3.jpeg" ContentType="image/jpe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47.jpeg" ContentType="image/jpeg"/>
  <Override PartName="/ppt/media/image32.png" ContentType="image/png"/>
  <Override PartName="/ppt/media/image15.jpeg" ContentType="image/jpe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61.jpeg" ContentType="image/jpeg"/>
  <Override PartName="/ppt/media/image42.png" ContentType="image/png"/>
  <Override PartName="/ppt/media/image59.jpeg" ContentType="image/jpeg"/>
  <Override PartName="/ppt/media/image16.jpeg" ContentType="image/jpeg"/>
  <Override PartName="/ppt/media/image43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6762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640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640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360504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640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4120" y="368208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4120" y="1604520"/>
            <a:ext cx="5356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640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1582280" y="6381720"/>
            <a:ext cx="491760" cy="3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2"/>
          <p:cNvSpPr/>
          <p:nvPr/>
        </p:nvSpPr>
        <p:spPr>
          <a:xfrm>
            <a:off x="11367720" y="6410160"/>
            <a:ext cx="923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64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640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zh-CN" sz="2000" spc="-1" strike="noStrike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zh-CN" sz="24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zh-CN" sz="2000" spc="-1" strike="noStrike">
              <a:solidFill>
                <a:srgbClr val="004c5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08040" y="2277000"/>
            <a:ext cx="1072800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时尚中黑简体"/>
                <a:ea typeface="时尚中黑简体"/>
              </a:rPr>
              <a:t>中期项目答辩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034400" y="4437000"/>
            <a:ext cx="44002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By      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AID 1803  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乐码小组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0" y="6127920"/>
            <a:ext cx="12196440" cy="41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5837400" y="5877000"/>
            <a:ext cx="522000" cy="544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5972040" y="5925960"/>
            <a:ext cx="261720" cy="441000"/>
          </a:xfrm>
          <a:custGeom>
            <a:avLst/>
            <a:gdLst/>
            <a:ahLst/>
            <a:rect l="l" t="t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 advTm="7000">
    <p:blinds dir="vert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062240" y="1052640"/>
            <a:ext cx="4141440" cy="41446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2"/>
          <p:cNvSpPr/>
          <p:nvPr/>
        </p:nvSpPr>
        <p:spPr>
          <a:xfrm>
            <a:off x="4195440" y="3165480"/>
            <a:ext cx="380844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4602240" y="3278520"/>
            <a:ext cx="3168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项目分工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654880" y="2681640"/>
            <a:ext cx="8895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5442120" y="1256040"/>
            <a:ext cx="1488600" cy="1398240"/>
          </a:xfrm>
          <a:custGeom>
            <a:avLst/>
            <a:gdLst/>
            <a:ahLst/>
            <a:rect l="l" t="t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04" dur="indefinite" restart="never" nodeType="tmRoot">
          <p:childTnLst>
            <p:seq>
              <p:cTn id="405" dur="indefinite" nodeType="mainSeq">
                <p:childTnLst>
                  <p:par>
                    <p:cTn id="406" fill="hold">
                      <p:stCondLst>
                        <p:cond delay="0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10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2000"/>
                            </p:stCondLst>
                            <p:childTnLst>
                              <p:par>
                                <p:cTn id="412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4" dur="4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4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4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7" dur="4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2500"/>
                            </p:stCondLst>
                            <p:childTnLst>
                              <p:par>
                                <p:cTn id="419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3000"/>
                            </p:stCondLst>
                            <p:childTnLst>
                              <p:par>
                                <p:cTn id="42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14000" y="176040"/>
            <a:ext cx="17049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项目分工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3"/>
          <p:cNvSpPr/>
          <p:nvPr/>
        </p:nvSpPr>
        <p:spPr>
          <a:xfrm>
            <a:off x="2801880" y="1425240"/>
            <a:ext cx="845964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2836800" y="965160"/>
            <a:ext cx="37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高国乐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828880" y="1476360"/>
            <a:ext cx="8432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、整体平台架构设计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、分布式服务器端编写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2370240" y="1268280"/>
            <a:ext cx="26964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>
            <a:off x="1146240" y="88740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"/>
          <p:cNvSpPr/>
          <p:nvPr/>
        </p:nvSpPr>
        <p:spPr>
          <a:xfrm>
            <a:off x="1236600" y="977760"/>
            <a:ext cx="89640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9"/>
          <p:cNvSpPr/>
          <p:nvPr/>
        </p:nvSpPr>
        <p:spPr>
          <a:xfrm>
            <a:off x="1236600" y="110160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Line 10"/>
          <p:cNvSpPr/>
          <p:nvPr/>
        </p:nvSpPr>
        <p:spPr>
          <a:xfrm>
            <a:off x="3484800" y="3214080"/>
            <a:ext cx="845964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3519720" y="2755440"/>
            <a:ext cx="35636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段然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3511800" y="3266640"/>
            <a:ext cx="843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数据库模块编写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3053160" y="3058920"/>
            <a:ext cx="26964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4"/>
          <p:cNvSpPr/>
          <p:nvPr/>
        </p:nvSpPr>
        <p:spPr>
          <a:xfrm>
            <a:off x="1829160" y="267624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"/>
          <p:cNvSpPr/>
          <p:nvPr/>
        </p:nvSpPr>
        <p:spPr>
          <a:xfrm>
            <a:off x="1919520" y="2766600"/>
            <a:ext cx="89640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6"/>
          <p:cNvSpPr/>
          <p:nvPr/>
        </p:nvSpPr>
        <p:spPr>
          <a:xfrm>
            <a:off x="1906920" y="289836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Line 17"/>
          <p:cNvSpPr/>
          <p:nvPr/>
        </p:nvSpPr>
        <p:spPr>
          <a:xfrm>
            <a:off x="2754360" y="4991760"/>
            <a:ext cx="846000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8"/>
          <p:cNvSpPr/>
          <p:nvPr/>
        </p:nvSpPr>
        <p:spPr>
          <a:xfrm>
            <a:off x="2789640" y="4531320"/>
            <a:ext cx="37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李杨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9"/>
          <p:cNvSpPr/>
          <p:nvPr/>
        </p:nvSpPr>
        <p:spPr>
          <a:xfrm>
            <a:off x="2781720" y="5042520"/>
            <a:ext cx="843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客户端整体界面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UI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设计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0"/>
          <p:cNvSpPr/>
          <p:nvPr/>
        </p:nvSpPr>
        <p:spPr>
          <a:xfrm>
            <a:off x="2322720" y="4834800"/>
            <a:ext cx="26964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1"/>
          <p:cNvSpPr/>
          <p:nvPr/>
        </p:nvSpPr>
        <p:spPr>
          <a:xfrm>
            <a:off x="1098720" y="445356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2"/>
          <p:cNvSpPr/>
          <p:nvPr/>
        </p:nvSpPr>
        <p:spPr>
          <a:xfrm>
            <a:off x="1189440" y="4544280"/>
            <a:ext cx="89640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3"/>
          <p:cNvSpPr/>
          <p:nvPr/>
        </p:nvSpPr>
        <p:spPr>
          <a:xfrm>
            <a:off x="1189440" y="466812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0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5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7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8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2" dur="4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3" dur="4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4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5" dur="4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6"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819"/>
                            </p:stCondLst>
                            <p:childTnLst>
                              <p:par>
                                <p:cTn id="448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19"/>
                            </p:stCondLst>
                            <p:childTnLst>
                              <p:par>
                                <p:cTn id="46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319"/>
                            </p:stCondLst>
                            <p:childTnLst>
                              <p:par>
                                <p:cTn id="46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6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819"/>
                            </p:stCondLst>
                            <p:childTnLst>
                              <p:par>
                                <p:cTn id="46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7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7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2319"/>
                            </p:stCondLst>
                            <p:childTnLst>
                              <p:par>
                                <p:cTn id="476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2819"/>
                            </p:stCondLst>
                            <p:childTnLst>
                              <p:par>
                                <p:cTn id="48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488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2819"/>
                            </p:stCondLst>
                            <p:childTnLst>
                              <p:par>
                                <p:cTn id="49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9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3319"/>
                            </p:stCondLst>
                            <p:childTnLst>
                              <p:par>
                                <p:cTn id="49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3819"/>
                            </p:stCondLst>
                            <p:childTnLst>
                              <p:par>
                                <p:cTn id="504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19"/>
                            </p:stCondLst>
                            <p:childTnLst>
                              <p:par>
                                <p:cTn id="51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19"/>
                            </p:stCondLst>
                            <p:childTnLst>
                              <p:par>
                                <p:cTn id="5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819"/>
                            </p:stCondLst>
                            <p:childTnLst>
                              <p:par>
                                <p:cTn id="525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5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314000" y="176040"/>
            <a:ext cx="17049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项目分工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3"/>
          <p:cNvSpPr/>
          <p:nvPr/>
        </p:nvSpPr>
        <p:spPr>
          <a:xfrm>
            <a:off x="2862000" y="4314240"/>
            <a:ext cx="719928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3396600" y="5216040"/>
            <a:ext cx="3681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王鹏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3417120" y="5742000"/>
            <a:ext cx="722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2-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跑得快  游戏图形界面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2373480" y="4157280"/>
            <a:ext cx="27108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>
            <a:off x="1176480" y="377604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8"/>
          <p:cNvSpPr/>
          <p:nvPr/>
        </p:nvSpPr>
        <p:spPr>
          <a:xfrm>
            <a:off x="1276200" y="3866760"/>
            <a:ext cx="89496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9"/>
          <p:cNvSpPr/>
          <p:nvPr/>
        </p:nvSpPr>
        <p:spPr>
          <a:xfrm>
            <a:off x="1268280" y="402372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Line 10"/>
          <p:cNvSpPr/>
          <p:nvPr/>
        </p:nvSpPr>
        <p:spPr>
          <a:xfrm>
            <a:off x="3479040" y="2872440"/>
            <a:ext cx="845964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1"/>
          <p:cNvSpPr/>
          <p:nvPr/>
        </p:nvSpPr>
        <p:spPr>
          <a:xfrm>
            <a:off x="3513960" y="2413800"/>
            <a:ext cx="35636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冀少伟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3506040" y="2925000"/>
            <a:ext cx="843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1-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斗地主  游戏图形界面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3"/>
          <p:cNvSpPr/>
          <p:nvPr/>
        </p:nvSpPr>
        <p:spPr>
          <a:xfrm>
            <a:off x="3047400" y="2716920"/>
            <a:ext cx="26964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4"/>
          <p:cNvSpPr/>
          <p:nvPr/>
        </p:nvSpPr>
        <p:spPr>
          <a:xfrm>
            <a:off x="2854080" y="1505880"/>
            <a:ext cx="719928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5"/>
          <p:cNvSpPr/>
          <p:nvPr/>
        </p:nvSpPr>
        <p:spPr>
          <a:xfrm>
            <a:off x="2838600" y="1047240"/>
            <a:ext cx="3681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李绍维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>
            <a:off x="2830680" y="1556640"/>
            <a:ext cx="722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1-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斗地主  游戏客户端逻辑编写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7"/>
          <p:cNvSpPr/>
          <p:nvPr/>
        </p:nvSpPr>
        <p:spPr>
          <a:xfrm>
            <a:off x="2365200" y="1348920"/>
            <a:ext cx="27108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8"/>
          <p:cNvSpPr/>
          <p:nvPr/>
        </p:nvSpPr>
        <p:spPr>
          <a:xfrm>
            <a:off x="1823400" y="233424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9"/>
          <p:cNvSpPr/>
          <p:nvPr/>
        </p:nvSpPr>
        <p:spPr>
          <a:xfrm>
            <a:off x="1913760" y="2424960"/>
            <a:ext cx="89640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0"/>
          <p:cNvSpPr/>
          <p:nvPr/>
        </p:nvSpPr>
        <p:spPr>
          <a:xfrm>
            <a:off x="1185840" y="93924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1"/>
          <p:cNvSpPr/>
          <p:nvPr/>
        </p:nvSpPr>
        <p:spPr>
          <a:xfrm>
            <a:off x="1268280" y="1058400"/>
            <a:ext cx="89496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2"/>
          <p:cNvSpPr/>
          <p:nvPr/>
        </p:nvSpPr>
        <p:spPr>
          <a:xfrm>
            <a:off x="1260360" y="121536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3"/>
          <p:cNvSpPr/>
          <p:nvPr/>
        </p:nvSpPr>
        <p:spPr>
          <a:xfrm>
            <a:off x="1901160" y="255672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Line 24"/>
          <p:cNvSpPr/>
          <p:nvPr/>
        </p:nvSpPr>
        <p:spPr>
          <a:xfrm>
            <a:off x="3417120" y="5663520"/>
            <a:ext cx="8459640" cy="360"/>
          </a:xfrm>
          <a:prstGeom prst="line">
            <a:avLst/>
          </a:prstGeom>
          <a:ln>
            <a:solidFill>
              <a:srgbClr val="2e2c2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5"/>
          <p:cNvSpPr/>
          <p:nvPr/>
        </p:nvSpPr>
        <p:spPr>
          <a:xfrm>
            <a:off x="2837880" y="3807720"/>
            <a:ext cx="37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常延清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6"/>
          <p:cNvSpPr/>
          <p:nvPr/>
        </p:nvSpPr>
        <p:spPr>
          <a:xfrm>
            <a:off x="2862360" y="4392720"/>
            <a:ext cx="843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2-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跑得快  客户端游戏逻辑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7"/>
          <p:cNvSpPr/>
          <p:nvPr/>
        </p:nvSpPr>
        <p:spPr>
          <a:xfrm>
            <a:off x="2985480" y="5506560"/>
            <a:ext cx="269640" cy="312480"/>
          </a:xfrm>
          <a:custGeom>
            <a:avLst/>
            <a:gdLst/>
            <a:ahLst/>
            <a:rect l="l" t="t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8"/>
          <p:cNvSpPr/>
          <p:nvPr/>
        </p:nvSpPr>
        <p:spPr>
          <a:xfrm>
            <a:off x="1761480" y="5125320"/>
            <a:ext cx="1076040" cy="1076040"/>
          </a:xfrm>
          <a:prstGeom prst="ellipse">
            <a:avLst/>
          </a:prstGeom>
          <a:solidFill>
            <a:srgbClr val="dfd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9"/>
          <p:cNvSpPr/>
          <p:nvPr/>
        </p:nvSpPr>
        <p:spPr>
          <a:xfrm>
            <a:off x="1851840" y="5216040"/>
            <a:ext cx="896400" cy="894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0"/>
          <p:cNvSpPr/>
          <p:nvPr/>
        </p:nvSpPr>
        <p:spPr>
          <a:xfrm>
            <a:off x="1851840" y="5339880"/>
            <a:ext cx="90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531" dur="indefinite" restart="never" nodeType="tmRoot">
          <p:childTnLst>
            <p:seq>
              <p:cTn id="532" dur="indefinite" nodeType="mainSeq">
                <p:childTnLst>
                  <p:par>
                    <p:cTn id="533" fill="hold">
                      <p:stCondLst>
                        <p:cond delay="0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7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9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0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0"/>
                            </p:stCondLst>
                            <p:childTnLst>
                              <p:par>
                                <p:cTn id="542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4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5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6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7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8" dur="4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819"/>
                            </p:stCondLst>
                            <p:childTnLst>
                              <p:par>
                                <p:cTn id="550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319"/>
                            </p:stCondLst>
                            <p:childTnLst>
                              <p:par>
                                <p:cTn id="55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562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319"/>
                            </p:stCondLst>
                            <p:childTnLst>
                              <p:par>
                                <p:cTn id="56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6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1819"/>
                            </p:stCondLst>
                            <p:childTnLst>
                              <p:par>
                                <p:cTn id="571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57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7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2319"/>
                            </p:stCondLst>
                            <p:childTnLst>
                              <p:par>
                                <p:cTn id="578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5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2819"/>
                            </p:stCondLst>
                            <p:childTnLst>
                              <p:par>
                                <p:cTn id="58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590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2819"/>
                            </p:stCondLst>
                            <p:childTnLst>
                              <p:par>
                                <p:cTn id="59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9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3319"/>
                            </p:stCondLst>
                            <p:childTnLst>
                              <p:par>
                                <p:cTn id="59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0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0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3819"/>
                            </p:stCondLst>
                            <p:childTnLst>
                              <p:par>
                                <p:cTn id="606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0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4319"/>
                            </p:stCondLst>
                            <p:childTnLst>
                              <p:par>
                                <p:cTn id="61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618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4319"/>
                            </p:stCondLst>
                            <p:childTnLst>
                              <p:par>
                                <p:cTn id="62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4819"/>
                            </p:stCondLst>
                            <p:childTnLst>
                              <p:par>
                                <p:cTn id="62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3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5319"/>
                            </p:stCondLst>
                            <p:childTnLst>
                              <p:par>
                                <p:cTn id="634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8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5819"/>
                            </p:stCondLst>
                            <p:childTnLst>
                              <p:par>
                                <p:cTn id="64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nodeType="with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5819"/>
                            </p:stCondLst>
                            <p:childTnLst>
                              <p:par>
                                <p:cTn id="65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5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6319"/>
                            </p:stCondLst>
                            <p:childTnLst>
                              <p:par>
                                <p:cTn id="655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6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062240" y="1052640"/>
            <a:ext cx="4141440" cy="41446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2"/>
          <p:cNvSpPr/>
          <p:nvPr/>
        </p:nvSpPr>
        <p:spPr>
          <a:xfrm>
            <a:off x="4195440" y="3165480"/>
            <a:ext cx="380844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3"/>
          <p:cNvSpPr/>
          <p:nvPr/>
        </p:nvSpPr>
        <p:spPr>
          <a:xfrm>
            <a:off x="4370040" y="3278520"/>
            <a:ext cx="3633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整体架构介绍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5654160" y="2681640"/>
            <a:ext cx="8895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5354640" y="1276560"/>
            <a:ext cx="1488600" cy="1287000"/>
          </a:xfrm>
          <a:custGeom>
            <a:avLst/>
            <a:gdLst/>
            <a:ahLst/>
            <a:rect l="l" t="t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61" dur="indefinite" restart="never" nodeType="tmRoot">
          <p:childTnLst>
            <p:seq>
              <p:cTn id="662" dur="indefinite" nodeType="mainSeq">
                <p:childTnLst>
                  <p:par>
                    <p:cTn id="663" fill="hold">
                      <p:stCondLst>
                        <p:cond delay="0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667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69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1" dur="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2" dur="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3" dur="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4" dur="4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500"/>
                            </p:stCondLst>
                            <p:childTnLst>
                              <p:par>
                                <p:cTn id="676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7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8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8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7441200" y="384840"/>
            <a:ext cx="2462760" cy="52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服务器启动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308920" y="1092600"/>
            <a:ext cx="642240" cy="452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89" name="CustomShape 3"/>
          <p:cNvSpPr/>
          <p:nvPr/>
        </p:nvSpPr>
        <p:spPr>
          <a:xfrm>
            <a:off x="4398840" y="154548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开启监听套接字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5831280" y="2860200"/>
            <a:ext cx="1151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用户注册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7619760" y="2890800"/>
            <a:ext cx="1223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用户登录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985680" y="2905920"/>
            <a:ext cx="1231200" cy="457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3678840" y="2905920"/>
            <a:ext cx="11804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跑得快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4481280" y="359280"/>
            <a:ext cx="2297880" cy="732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 rot="10800000">
            <a:off x="7441200" y="912600"/>
            <a:ext cx="661320" cy="471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96" name="Line 10"/>
          <p:cNvSpPr/>
          <p:nvPr/>
        </p:nvSpPr>
        <p:spPr>
          <a:xfrm>
            <a:off x="5630040" y="2064960"/>
            <a:ext cx="0" cy="407880"/>
          </a:xfrm>
          <a:prstGeom prst="line">
            <a:avLst/>
          </a:prstGeom>
          <a:ln>
            <a:solidFill>
              <a:srgbClr val="003e44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7" name="CustomShape 11"/>
          <p:cNvSpPr/>
          <p:nvPr/>
        </p:nvSpPr>
        <p:spPr>
          <a:xfrm flipV="1" rot="10800000">
            <a:off x="6507720" y="2875320"/>
            <a:ext cx="4929840" cy="38664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4226040" y="2473200"/>
            <a:ext cx="6480" cy="38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9" name="CustomShape 13"/>
          <p:cNvSpPr/>
          <p:nvPr/>
        </p:nvSpPr>
        <p:spPr>
          <a:xfrm flipH="1">
            <a:off x="6407280" y="2488320"/>
            <a:ext cx="7920" cy="38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0" name="CustomShape 14"/>
          <p:cNvSpPr/>
          <p:nvPr/>
        </p:nvSpPr>
        <p:spPr>
          <a:xfrm>
            <a:off x="3165120" y="2488320"/>
            <a:ext cx="5066280" cy="38700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1" name="CustomShape 15"/>
          <p:cNvSpPr/>
          <p:nvPr/>
        </p:nvSpPr>
        <p:spPr>
          <a:xfrm>
            <a:off x="924120" y="6059880"/>
            <a:ext cx="1583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斗地主服务器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6"/>
          <p:cNvSpPr/>
          <p:nvPr/>
        </p:nvSpPr>
        <p:spPr>
          <a:xfrm>
            <a:off x="6779520" y="3735360"/>
            <a:ext cx="1223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数据库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7"/>
          <p:cNvSpPr/>
          <p:nvPr/>
        </p:nvSpPr>
        <p:spPr>
          <a:xfrm>
            <a:off x="3678840" y="6059880"/>
            <a:ext cx="163008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跑得快服务器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18"/>
          <p:cNvSpPr/>
          <p:nvPr/>
        </p:nvSpPr>
        <p:spPr>
          <a:xfrm flipH="1">
            <a:off x="7390800" y="3348000"/>
            <a:ext cx="839880" cy="38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5" name="CustomShape 19"/>
          <p:cNvSpPr/>
          <p:nvPr/>
        </p:nvSpPr>
        <p:spPr>
          <a:xfrm>
            <a:off x="6407280" y="3332880"/>
            <a:ext cx="98388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6" name="CustomShape 20"/>
          <p:cNvSpPr/>
          <p:nvPr/>
        </p:nvSpPr>
        <p:spPr>
          <a:xfrm>
            <a:off x="1716480" y="65325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1"/>
          <p:cNvSpPr/>
          <p:nvPr/>
        </p:nvSpPr>
        <p:spPr>
          <a:xfrm>
            <a:off x="924120" y="48132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主服务器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2"/>
          <p:cNvSpPr/>
          <p:nvPr/>
        </p:nvSpPr>
        <p:spPr>
          <a:xfrm>
            <a:off x="365400" y="4402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3"/>
          <p:cNvSpPr/>
          <p:nvPr/>
        </p:nvSpPr>
        <p:spPr>
          <a:xfrm>
            <a:off x="235404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游戏数据交互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4"/>
          <p:cNvSpPr/>
          <p:nvPr/>
        </p:nvSpPr>
        <p:spPr>
          <a:xfrm>
            <a:off x="169416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加入自定义房间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5"/>
          <p:cNvSpPr/>
          <p:nvPr/>
        </p:nvSpPr>
        <p:spPr>
          <a:xfrm>
            <a:off x="105408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创建自定义房间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6"/>
          <p:cNvSpPr/>
          <p:nvPr/>
        </p:nvSpPr>
        <p:spPr>
          <a:xfrm>
            <a:off x="365040" y="3726720"/>
            <a:ext cx="535680" cy="1991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自动分配房间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7"/>
          <p:cNvSpPr/>
          <p:nvPr/>
        </p:nvSpPr>
        <p:spPr>
          <a:xfrm>
            <a:off x="515376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游戏数据交互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8"/>
          <p:cNvSpPr/>
          <p:nvPr/>
        </p:nvSpPr>
        <p:spPr>
          <a:xfrm>
            <a:off x="449388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加入自定义房间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9"/>
          <p:cNvSpPr/>
          <p:nvPr/>
        </p:nvSpPr>
        <p:spPr>
          <a:xfrm>
            <a:off x="3853800" y="373536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创建自定义房间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0"/>
          <p:cNvSpPr/>
          <p:nvPr/>
        </p:nvSpPr>
        <p:spPr>
          <a:xfrm>
            <a:off x="3165120" y="3735360"/>
            <a:ext cx="53568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自动分配房间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31"/>
          <p:cNvSpPr/>
          <p:nvPr/>
        </p:nvSpPr>
        <p:spPr>
          <a:xfrm flipV="1" rot="10800000">
            <a:off x="2508480" y="3726720"/>
            <a:ext cx="1267200" cy="170640"/>
          </a:xfrm>
          <a:prstGeom prst="bentConnector3">
            <a:avLst>
              <a:gd name="adj1" fmla="val 101095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18" name="CustomShape 32"/>
          <p:cNvSpPr/>
          <p:nvPr/>
        </p:nvSpPr>
        <p:spPr>
          <a:xfrm flipH="1" rot="16200000">
            <a:off x="1838880" y="3645360"/>
            <a:ext cx="179640" cy="3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19" name="CustomShape 33"/>
          <p:cNvSpPr/>
          <p:nvPr/>
        </p:nvSpPr>
        <p:spPr>
          <a:xfrm flipV="1" rot="10800000">
            <a:off x="1929240" y="372672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20" name="Line 34"/>
          <p:cNvSpPr/>
          <p:nvPr/>
        </p:nvSpPr>
        <p:spPr>
          <a:xfrm>
            <a:off x="562680" y="3555360"/>
            <a:ext cx="215100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5"/>
          <p:cNvSpPr/>
          <p:nvPr/>
        </p:nvSpPr>
        <p:spPr>
          <a:xfrm>
            <a:off x="2714040" y="3555360"/>
            <a:ext cx="3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36"/>
          <p:cNvSpPr/>
          <p:nvPr/>
        </p:nvSpPr>
        <p:spPr>
          <a:xfrm>
            <a:off x="3400920" y="3555360"/>
            <a:ext cx="199548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7"/>
          <p:cNvSpPr/>
          <p:nvPr/>
        </p:nvSpPr>
        <p:spPr>
          <a:xfrm>
            <a:off x="3400920" y="3555360"/>
            <a:ext cx="3204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8"/>
          <p:cNvSpPr/>
          <p:nvPr/>
        </p:nvSpPr>
        <p:spPr>
          <a:xfrm>
            <a:off x="4082040" y="3555360"/>
            <a:ext cx="327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9"/>
          <p:cNvSpPr/>
          <p:nvPr/>
        </p:nvSpPr>
        <p:spPr>
          <a:xfrm>
            <a:off x="4859640" y="3555360"/>
            <a:ext cx="3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0"/>
          <p:cNvSpPr/>
          <p:nvPr/>
        </p:nvSpPr>
        <p:spPr>
          <a:xfrm>
            <a:off x="5396400" y="3555360"/>
            <a:ext cx="3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1"/>
          <p:cNvSpPr/>
          <p:nvPr/>
        </p:nvSpPr>
        <p:spPr>
          <a:xfrm>
            <a:off x="633240" y="5718240"/>
            <a:ext cx="108288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2"/>
          <p:cNvSpPr/>
          <p:nvPr/>
        </p:nvSpPr>
        <p:spPr>
          <a:xfrm>
            <a:off x="1315800" y="5718240"/>
            <a:ext cx="40032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3"/>
          <p:cNvSpPr/>
          <p:nvPr/>
        </p:nvSpPr>
        <p:spPr>
          <a:xfrm flipH="1">
            <a:off x="1716480" y="5718240"/>
            <a:ext cx="23904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4"/>
          <p:cNvSpPr/>
          <p:nvPr/>
        </p:nvSpPr>
        <p:spPr>
          <a:xfrm flipH="1">
            <a:off x="1715760" y="5718240"/>
            <a:ext cx="89892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5"/>
          <p:cNvSpPr/>
          <p:nvPr/>
        </p:nvSpPr>
        <p:spPr>
          <a:xfrm>
            <a:off x="3433320" y="5718240"/>
            <a:ext cx="106020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6"/>
          <p:cNvSpPr/>
          <p:nvPr/>
        </p:nvSpPr>
        <p:spPr>
          <a:xfrm>
            <a:off x="4115520" y="5718240"/>
            <a:ext cx="37800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7"/>
          <p:cNvSpPr/>
          <p:nvPr/>
        </p:nvSpPr>
        <p:spPr>
          <a:xfrm flipH="1">
            <a:off x="4493880" y="5718240"/>
            <a:ext cx="26136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8"/>
          <p:cNvSpPr/>
          <p:nvPr/>
        </p:nvSpPr>
        <p:spPr>
          <a:xfrm flipH="1">
            <a:off x="4493880" y="5718240"/>
            <a:ext cx="920880" cy="3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86" dur="indefinite" restart="never" nodeType="tmRoot">
          <p:childTnLst>
            <p:seq>
              <p:cTn id="687" dur="indefinite" nodeType="mainSeq"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5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7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6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1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00"/>
                            </p:stCondLst>
                            <p:childTnLst>
                              <p:par>
                                <p:cTn id="769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1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2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3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4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1" fill="hold">
                      <p:stCondLst>
                        <p:cond delay="indefinite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5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6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9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4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954400" y="10933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1890360" y="2814120"/>
            <a:ext cx="1583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195320" y="2814120"/>
            <a:ext cx="180000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房间内处理数据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944460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847260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735120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6421320" y="4077000"/>
            <a:ext cx="53568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抢地主处理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7351200" y="214200"/>
            <a:ext cx="2462760" cy="52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服务器启动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5218920" y="921960"/>
            <a:ext cx="642240" cy="452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4308480" y="137484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开启监听套接字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4390920" y="188640"/>
            <a:ext cx="2297880" cy="732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2"/>
          <p:cNvSpPr/>
          <p:nvPr/>
        </p:nvSpPr>
        <p:spPr>
          <a:xfrm rot="10800000">
            <a:off x="7351200" y="741960"/>
            <a:ext cx="661320" cy="471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47" name="CustomShape 13"/>
          <p:cNvSpPr/>
          <p:nvPr/>
        </p:nvSpPr>
        <p:spPr>
          <a:xfrm flipH="1">
            <a:off x="6688440" y="3286800"/>
            <a:ext cx="140580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4"/>
          <p:cNvSpPr/>
          <p:nvPr/>
        </p:nvSpPr>
        <p:spPr>
          <a:xfrm flipH="1">
            <a:off x="7612560" y="3286800"/>
            <a:ext cx="48240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5"/>
          <p:cNvSpPr/>
          <p:nvPr/>
        </p:nvSpPr>
        <p:spPr>
          <a:xfrm>
            <a:off x="8095680" y="3286800"/>
            <a:ext cx="63828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6"/>
          <p:cNvSpPr/>
          <p:nvPr/>
        </p:nvSpPr>
        <p:spPr>
          <a:xfrm>
            <a:off x="8095680" y="3286800"/>
            <a:ext cx="161028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Line 17"/>
          <p:cNvSpPr/>
          <p:nvPr/>
        </p:nvSpPr>
        <p:spPr>
          <a:xfrm>
            <a:off x="5493960" y="1894320"/>
            <a:ext cx="0" cy="517320"/>
          </a:xfrm>
          <a:prstGeom prst="line">
            <a:avLst/>
          </a:prstGeom>
          <a:ln>
            <a:solidFill>
              <a:srgbClr val="003e44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2" name="CustomShape 18"/>
          <p:cNvSpPr/>
          <p:nvPr/>
        </p:nvSpPr>
        <p:spPr>
          <a:xfrm flipV="1" rot="10800000">
            <a:off x="7612560" y="2814120"/>
            <a:ext cx="4929840" cy="38664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3" name="CustomShape 19"/>
          <p:cNvSpPr/>
          <p:nvPr/>
        </p:nvSpPr>
        <p:spPr>
          <a:xfrm>
            <a:off x="3029040" y="2427120"/>
            <a:ext cx="5066280" cy="38700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4" name="CustomShape 20"/>
          <p:cNvSpPr/>
          <p:nvPr/>
        </p:nvSpPr>
        <p:spPr>
          <a:xfrm>
            <a:off x="1278000" y="3933000"/>
            <a:ext cx="280800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创建一个房间实例，创建实例时对扑克牌进行洗牌分发，返回给服务器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，并给游戏主服务器发送开启抢地主信号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1"/>
          <p:cNvSpPr/>
          <p:nvPr/>
        </p:nvSpPr>
        <p:spPr>
          <a:xfrm>
            <a:off x="2682360" y="3286800"/>
            <a:ext cx="36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2"/>
          <p:cNvSpPr/>
          <p:nvPr/>
        </p:nvSpPr>
        <p:spPr>
          <a:xfrm>
            <a:off x="1011240" y="48204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斗地主服务器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3"/>
          <p:cNvSpPr/>
          <p:nvPr/>
        </p:nvSpPr>
        <p:spPr>
          <a:xfrm>
            <a:off x="426960" y="46152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 advTm="3000">
    <p:fade/>
  </p:transition>
  <p:timing>
    <p:tnLst>
      <p:par>
        <p:cTn id="835" dur="indefinite" restart="never" nodeType="tmRoot">
          <p:childTnLst>
            <p:seq>
              <p:cTn id="836" dur="indefinite" nodeType="mainSeq">
                <p:childTnLst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3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4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1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5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1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2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0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500"/>
                            </p:stCondLst>
                            <p:childTnLst>
                              <p:par>
                                <p:cTn id="910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2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3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4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5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954400" y="10933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"/>
          <p:cNvSpPr/>
          <p:nvPr/>
        </p:nvSpPr>
        <p:spPr>
          <a:xfrm>
            <a:off x="1890360" y="2814120"/>
            <a:ext cx="158364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195320" y="2814120"/>
            <a:ext cx="180000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房间内处理数据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847260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761256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677160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7351200" y="214200"/>
            <a:ext cx="2462760" cy="52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服务器启动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5218920" y="921960"/>
            <a:ext cx="642240" cy="452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66" name="CustomShape 9"/>
          <p:cNvSpPr/>
          <p:nvPr/>
        </p:nvSpPr>
        <p:spPr>
          <a:xfrm>
            <a:off x="4308480" y="137484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开启监听套接字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0"/>
          <p:cNvSpPr/>
          <p:nvPr/>
        </p:nvSpPr>
        <p:spPr>
          <a:xfrm>
            <a:off x="4390920" y="188640"/>
            <a:ext cx="2297880" cy="732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11"/>
          <p:cNvSpPr/>
          <p:nvPr/>
        </p:nvSpPr>
        <p:spPr>
          <a:xfrm rot="10800000">
            <a:off x="7351200" y="741960"/>
            <a:ext cx="661320" cy="471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69" name="CustomShape 12"/>
          <p:cNvSpPr/>
          <p:nvPr/>
        </p:nvSpPr>
        <p:spPr>
          <a:xfrm flipH="1">
            <a:off x="7033320" y="3286800"/>
            <a:ext cx="106200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3"/>
          <p:cNvSpPr/>
          <p:nvPr/>
        </p:nvSpPr>
        <p:spPr>
          <a:xfrm flipH="1">
            <a:off x="7874280" y="3286800"/>
            <a:ext cx="22104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"/>
          <p:cNvSpPr/>
          <p:nvPr/>
        </p:nvSpPr>
        <p:spPr>
          <a:xfrm>
            <a:off x="8095680" y="3286800"/>
            <a:ext cx="63828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15"/>
          <p:cNvSpPr/>
          <p:nvPr/>
        </p:nvSpPr>
        <p:spPr>
          <a:xfrm>
            <a:off x="5493960" y="1894320"/>
            <a:ext cx="0" cy="517320"/>
          </a:xfrm>
          <a:prstGeom prst="line">
            <a:avLst/>
          </a:prstGeom>
          <a:ln>
            <a:solidFill>
              <a:srgbClr val="003e44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3" name="CustomShape 16"/>
          <p:cNvSpPr/>
          <p:nvPr/>
        </p:nvSpPr>
        <p:spPr>
          <a:xfrm flipV="1" rot="10800000">
            <a:off x="7612560" y="2814120"/>
            <a:ext cx="4929840" cy="38664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4" name="CustomShape 17"/>
          <p:cNvSpPr/>
          <p:nvPr/>
        </p:nvSpPr>
        <p:spPr>
          <a:xfrm>
            <a:off x="3029040" y="2427120"/>
            <a:ext cx="5066280" cy="38700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5" name="CustomShape 18"/>
          <p:cNvSpPr/>
          <p:nvPr/>
        </p:nvSpPr>
        <p:spPr>
          <a:xfrm>
            <a:off x="1278000" y="3933000"/>
            <a:ext cx="280800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创建一个房间实例，创建实例时对扑克牌进行洗牌分发，返回给服务器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，并向主服务器发送出牌信号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9"/>
          <p:cNvSpPr/>
          <p:nvPr/>
        </p:nvSpPr>
        <p:spPr>
          <a:xfrm>
            <a:off x="2682360" y="3286800"/>
            <a:ext cx="36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0"/>
          <p:cNvSpPr/>
          <p:nvPr/>
        </p:nvSpPr>
        <p:spPr>
          <a:xfrm>
            <a:off x="9290880" y="4077000"/>
            <a:ext cx="522720" cy="19825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用户出牌处理</a:t>
            </a: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1"/>
          <p:cNvSpPr/>
          <p:nvPr/>
        </p:nvSpPr>
        <p:spPr>
          <a:xfrm>
            <a:off x="8095680" y="3286800"/>
            <a:ext cx="1456560" cy="7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2"/>
          <p:cNvSpPr/>
          <p:nvPr/>
        </p:nvSpPr>
        <p:spPr>
          <a:xfrm>
            <a:off x="1011240" y="482040"/>
            <a:ext cx="24627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跑得快服务器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3"/>
          <p:cNvSpPr/>
          <p:nvPr/>
        </p:nvSpPr>
        <p:spPr>
          <a:xfrm>
            <a:off x="426960" y="44136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6" dur="indefinite" restart="never" nodeType="tmRoot">
          <p:childTnLst>
            <p:seq>
              <p:cTn id="917" dur="indefinite" nodeType="mainSeq">
                <p:childTnLst>
                  <p:par>
                    <p:cTn id="918" fill="hold">
                      <p:stCondLst>
                        <p:cond delay="indefinite"/>
                      </p:stCondLst>
                      <p:childTnLst>
                        <p:par>
                          <p:cTn id="919" fill="hold">
                            <p:stCondLst>
                              <p:cond delay="0"/>
                            </p:stCondLst>
                            <p:childTnLst>
                              <p:par>
                                <p:cTn id="92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9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4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5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2" fill="hold">
                      <p:stCondLst>
                        <p:cond delay="indefinite"/>
                      </p:stCondLst>
                      <p:childTnLst>
                        <p:par>
                          <p:cTn id="943" fill="hold">
                            <p:stCondLst>
                              <p:cond delay="0"/>
                            </p:stCondLst>
                            <p:childTnLst>
                              <p:par>
                                <p:cTn id="9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6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9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2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0" fill="hold">
                            <p:stCondLst>
                              <p:cond delay="500"/>
                            </p:stCondLst>
                            <p:childTnLst>
                              <p:par>
                                <p:cTn id="99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3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4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5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96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954400" y="10933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"/>
          <p:cNvSpPr/>
          <p:nvPr/>
        </p:nvSpPr>
        <p:spPr>
          <a:xfrm>
            <a:off x="5875920" y="520704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斗地主游戏模块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8474760" y="2565000"/>
            <a:ext cx="52272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快速启动跑得快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7528680" y="2565000"/>
            <a:ext cx="52272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加入斗地主房间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6708240" y="2565000"/>
            <a:ext cx="52272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创建斗地主房间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6"/>
          <p:cNvSpPr/>
          <p:nvPr/>
        </p:nvSpPr>
        <p:spPr>
          <a:xfrm>
            <a:off x="5864040" y="2565000"/>
            <a:ext cx="53568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快速启动斗地主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7"/>
          <p:cNvSpPr/>
          <p:nvPr/>
        </p:nvSpPr>
        <p:spPr>
          <a:xfrm>
            <a:off x="7351200" y="214200"/>
            <a:ext cx="2462760" cy="52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客户端启动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8"/>
          <p:cNvSpPr/>
          <p:nvPr/>
        </p:nvSpPr>
        <p:spPr>
          <a:xfrm>
            <a:off x="1706040" y="1634760"/>
            <a:ext cx="192708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注册界面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9"/>
          <p:cNvSpPr/>
          <p:nvPr/>
        </p:nvSpPr>
        <p:spPr>
          <a:xfrm>
            <a:off x="4390920" y="188640"/>
            <a:ext cx="2297880" cy="732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开启登录界面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10"/>
          <p:cNvSpPr/>
          <p:nvPr/>
        </p:nvSpPr>
        <p:spPr>
          <a:xfrm rot="10800000">
            <a:off x="7351200" y="741960"/>
            <a:ext cx="661320" cy="471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1" name="CustomShape 11"/>
          <p:cNvSpPr/>
          <p:nvPr/>
        </p:nvSpPr>
        <p:spPr>
          <a:xfrm>
            <a:off x="985680" y="354960"/>
            <a:ext cx="220032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游戏平台客户端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2"/>
          <p:cNvSpPr/>
          <p:nvPr/>
        </p:nvSpPr>
        <p:spPr>
          <a:xfrm>
            <a:off x="7148880" y="1634760"/>
            <a:ext cx="214092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游戏选择界面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3"/>
          <p:cNvSpPr/>
          <p:nvPr/>
        </p:nvSpPr>
        <p:spPr>
          <a:xfrm>
            <a:off x="10164600" y="2565000"/>
            <a:ext cx="52272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加入跑得快房间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4"/>
          <p:cNvSpPr/>
          <p:nvPr/>
        </p:nvSpPr>
        <p:spPr>
          <a:xfrm>
            <a:off x="9300600" y="2565000"/>
            <a:ext cx="522720" cy="2160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创建跑得快房间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15"/>
          <p:cNvSpPr/>
          <p:nvPr/>
        </p:nvSpPr>
        <p:spPr>
          <a:xfrm>
            <a:off x="8436600" y="5207040"/>
            <a:ext cx="225108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跑得快游戏模块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6"/>
          <p:cNvSpPr/>
          <p:nvPr/>
        </p:nvSpPr>
        <p:spPr>
          <a:xfrm>
            <a:off x="5522400" y="1247400"/>
            <a:ext cx="2696760" cy="387000"/>
          </a:xfrm>
          <a:prstGeom prst="bentConnector3">
            <a:avLst>
              <a:gd name="adj1" fmla="val 99875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97" name="CustomShape 17"/>
          <p:cNvSpPr/>
          <p:nvPr/>
        </p:nvSpPr>
        <p:spPr>
          <a:xfrm flipV="1" rot="10800000">
            <a:off x="7644240" y="1634760"/>
            <a:ext cx="4929840" cy="386640"/>
          </a:xfrm>
          <a:prstGeom prst="bentConnector2">
            <a:avLst/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98" name="CustomShape 18"/>
          <p:cNvSpPr/>
          <p:nvPr/>
        </p:nvSpPr>
        <p:spPr>
          <a:xfrm>
            <a:off x="5540040" y="921960"/>
            <a:ext cx="360" cy="32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9"/>
          <p:cNvSpPr/>
          <p:nvPr/>
        </p:nvSpPr>
        <p:spPr>
          <a:xfrm>
            <a:off x="7822080" y="239364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0" name="CustomShape 20"/>
          <p:cNvSpPr/>
          <p:nvPr/>
        </p:nvSpPr>
        <p:spPr>
          <a:xfrm>
            <a:off x="6996240" y="239364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1" name="CustomShape 21"/>
          <p:cNvSpPr/>
          <p:nvPr/>
        </p:nvSpPr>
        <p:spPr>
          <a:xfrm flipV="1" rot="10800000">
            <a:off x="9372600" y="2565000"/>
            <a:ext cx="3240000" cy="170640"/>
          </a:xfrm>
          <a:prstGeom prst="bentConnector3">
            <a:avLst>
              <a:gd name="adj1" fmla="val 99926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2" name="CustomShape 22"/>
          <p:cNvSpPr/>
          <p:nvPr/>
        </p:nvSpPr>
        <p:spPr>
          <a:xfrm flipV="1" rot="10800000">
            <a:off x="9600480" y="256500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3" name="CustomShape 23"/>
          <p:cNvSpPr/>
          <p:nvPr/>
        </p:nvSpPr>
        <p:spPr>
          <a:xfrm flipV="1" rot="10800000">
            <a:off x="9084600" y="256500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4" name="CustomShape 24"/>
          <p:cNvSpPr/>
          <p:nvPr/>
        </p:nvSpPr>
        <p:spPr>
          <a:xfrm>
            <a:off x="7788240" y="2393640"/>
            <a:ext cx="947520" cy="170640"/>
          </a:xfrm>
          <a:prstGeom prst="bentConnector3">
            <a:avLst>
              <a:gd name="adj1" fmla="val 10009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5" name="CustomShape 25"/>
          <p:cNvSpPr/>
          <p:nvPr/>
        </p:nvSpPr>
        <p:spPr>
          <a:xfrm>
            <a:off x="8219520" y="2154240"/>
            <a:ext cx="36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6"/>
          <p:cNvSpPr/>
          <p:nvPr/>
        </p:nvSpPr>
        <p:spPr>
          <a:xfrm>
            <a:off x="6132240" y="4725000"/>
            <a:ext cx="837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7"/>
          <p:cNvSpPr/>
          <p:nvPr/>
        </p:nvSpPr>
        <p:spPr>
          <a:xfrm>
            <a:off x="6969960" y="472500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8"/>
          <p:cNvSpPr/>
          <p:nvPr/>
        </p:nvSpPr>
        <p:spPr>
          <a:xfrm flipH="1">
            <a:off x="6969960" y="4725000"/>
            <a:ext cx="82008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9"/>
          <p:cNvSpPr/>
          <p:nvPr/>
        </p:nvSpPr>
        <p:spPr>
          <a:xfrm>
            <a:off x="8736120" y="4725000"/>
            <a:ext cx="82548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0"/>
          <p:cNvSpPr/>
          <p:nvPr/>
        </p:nvSpPr>
        <p:spPr>
          <a:xfrm>
            <a:off x="9561960" y="472500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1"/>
          <p:cNvSpPr/>
          <p:nvPr/>
        </p:nvSpPr>
        <p:spPr>
          <a:xfrm flipH="1">
            <a:off x="9561240" y="4725000"/>
            <a:ext cx="86364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2"/>
          <p:cNvSpPr/>
          <p:nvPr/>
        </p:nvSpPr>
        <p:spPr>
          <a:xfrm>
            <a:off x="6357600" y="5679720"/>
            <a:ext cx="1223640" cy="64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3"/>
          <p:cNvSpPr/>
          <p:nvPr/>
        </p:nvSpPr>
        <p:spPr>
          <a:xfrm>
            <a:off x="8940600" y="5679720"/>
            <a:ext cx="1223640" cy="64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4"/>
          <p:cNvSpPr/>
          <p:nvPr/>
        </p:nvSpPr>
        <p:spPr>
          <a:xfrm>
            <a:off x="426960" y="36144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7" dur="indefinite" restart="never" nodeType="tmRoot">
          <p:childTnLst>
            <p:seq>
              <p:cTn id="998" dur="indefinite" nodeType="mainSeq">
                <p:childTnLst>
                  <p:par>
                    <p:cTn id="999" fill="hold">
                      <p:stCondLst>
                        <p:cond delay="indefinite"/>
                      </p:stCondLst>
                      <p:childTnLst>
                        <p:par>
                          <p:cTn id="1000" fill="hold">
                            <p:stCondLst>
                              <p:cond delay="0"/>
                            </p:stCondLst>
                            <p:childTnLst>
                              <p:par>
                                <p:cTn id="10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4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0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1" fill="hold">
                      <p:stCondLst>
                        <p:cond delay="indefinite"/>
                      </p:stCondLst>
                      <p:childTnLst>
                        <p:par>
                          <p:cTn id="1012" fill="hold">
                            <p:stCondLst>
                              <p:cond delay="0"/>
                            </p:stCondLst>
                            <p:childTnLst>
                              <p:par>
                                <p:cTn id="10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5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6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7" fill="hold">
                      <p:stCondLst>
                        <p:cond delay="indefinite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1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1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4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5" fill="hold">
                      <p:stCondLst>
                        <p:cond delay="indefinite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0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1" fill="hold">
                      <p:stCondLst>
                        <p:cond delay="indefinite"/>
                      </p:stCondLst>
                      <p:childTnLst>
                        <p:par>
                          <p:cTn id="1052" fill="hold">
                            <p:stCondLst>
                              <p:cond delay="0"/>
                            </p:stCondLst>
                            <p:childTnLst>
                              <p:par>
                                <p:cTn id="10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5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9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0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4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1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5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6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0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3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4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5" fill="hold">
                            <p:stCondLst>
                              <p:cond delay="500"/>
                            </p:stCondLst>
                            <p:childTnLst>
                              <p:par>
                                <p:cTn id="1096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8" dur="3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9" dur="3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0" dur="3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01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047600" y="22068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斗地主游戏模块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6278400" y="190404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"/>
          <p:cNvSpPr/>
          <p:nvPr/>
        </p:nvSpPr>
        <p:spPr>
          <a:xfrm>
            <a:off x="4914360" y="1052640"/>
            <a:ext cx="52272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接收到比大出牌消息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3794040" y="1052640"/>
            <a:ext cx="4582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接收到随便出牌消息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2526840" y="104400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接收到确认地主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6"/>
          <p:cNvSpPr/>
          <p:nvPr/>
        </p:nvSpPr>
        <p:spPr>
          <a:xfrm>
            <a:off x="1493640" y="1044000"/>
            <a:ext cx="53568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接收到抢地主消息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7"/>
          <p:cNvSpPr/>
          <p:nvPr/>
        </p:nvSpPr>
        <p:spPr>
          <a:xfrm>
            <a:off x="7066080" y="104400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接收到上家出牌消息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8"/>
          <p:cNvSpPr/>
          <p:nvPr/>
        </p:nvSpPr>
        <p:spPr>
          <a:xfrm>
            <a:off x="5966640" y="104400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接收到比大出牌消息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9"/>
          <p:cNvSpPr/>
          <p:nvPr/>
        </p:nvSpPr>
        <p:spPr>
          <a:xfrm>
            <a:off x="8062560" y="105264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上家过牌消息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10"/>
          <p:cNvSpPr/>
          <p:nvPr/>
        </p:nvSpPr>
        <p:spPr>
          <a:xfrm>
            <a:off x="9180000" y="105264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接收到下家出牌消息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11"/>
          <p:cNvSpPr/>
          <p:nvPr/>
        </p:nvSpPr>
        <p:spPr>
          <a:xfrm>
            <a:off x="11211120" y="1044000"/>
            <a:ext cx="53568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接收游戏结算消息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12"/>
          <p:cNvSpPr/>
          <p:nvPr/>
        </p:nvSpPr>
        <p:spPr>
          <a:xfrm>
            <a:off x="10247760" y="105264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接收到下家过牌消息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3"/>
          <p:cNvSpPr/>
          <p:nvPr/>
        </p:nvSpPr>
        <p:spPr>
          <a:xfrm>
            <a:off x="574560" y="1044000"/>
            <a:ext cx="53568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接收到起手牌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14"/>
          <p:cNvSpPr/>
          <p:nvPr/>
        </p:nvSpPr>
        <p:spPr>
          <a:xfrm>
            <a:off x="7976160" y="88164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29" name="CustomShape 15"/>
          <p:cNvSpPr/>
          <p:nvPr/>
        </p:nvSpPr>
        <p:spPr>
          <a:xfrm>
            <a:off x="6843960" y="87264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0" name="CustomShape 16"/>
          <p:cNvSpPr/>
          <p:nvPr/>
        </p:nvSpPr>
        <p:spPr>
          <a:xfrm flipV="1" rot="10800000">
            <a:off x="7184520" y="1044000"/>
            <a:ext cx="3240000" cy="170640"/>
          </a:xfrm>
          <a:prstGeom prst="bentConnector3">
            <a:avLst>
              <a:gd name="adj1" fmla="val 99926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1" name="CustomShape 17"/>
          <p:cNvSpPr/>
          <p:nvPr/>
        </p:nvSpPr>
        <p:spPr>
          <a:xfrm flipV="1" rot="10800000">
            <a:off x="9984240" y="105264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2" name="CustomShape 18"/>
          <p:cNvSpPr/>
          <p:nvPr/>
        </p:nvSpPr>
        <p:spPr>
          <a:xfrm flipV="1" rot="10800000">
            <a:off x="9626760" y="105264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3" name="CustomShape 19"/>
          <p:cNvSpPr/>
          <p:nvPr/>
        </p:nvSpPr>
        <p:spPr>
          <a:xfrm>
            <a:off x="4252680" y="881640"/>
            <a:ext cx="947520" cy="170640"/>
          </a:xfrm>
          <a:prstGeom prst="bentConnector3">
            <a:avLst>
              <a:gd name="adj1" fmla="val 10009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4" name="CustomShape 20"/>
          <p:cNvSpPr/>
          <p:nvPr/>
        </p:nvSpPr>
        <p:spPr>
          <a:xfrm>
            <a:off x="8834760" y="87300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5" name="CustomShape 21"/>
          <p:cNvSpPr/>
          <p:nvPr/>
        </p:nvSpPr>
        <p:spPr>
          <a:xfrm flipV="1" rot="10800000">
            <a:off x="4997520" y="1044000"/>
            <a:ext cx="3240000" cy="170640"/>
          </a:xfrm>
          <a:prstGeom prst="bentConnector3">
            <a:avLst>
              <a:gd name="adj1" fmla="val 99926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6" name="CustomShape 22"/>
          <p:cNvSpPr/>
          <p:nvPr/>
        </p:nvSpPr>
        <p:spPr>
          <a:xfrm flipV="1" rot="10800000">
            <a:off x="5437440" y="104400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7" name="CustomShape 23"/>
          <p:cNvSpPr/>
          <p:nvPr/>
        </p:nvSpPr>
        <p:spPr>
          <a:xfrm flipV="1" rot="10800000">
            <a:off x="2141640" y="105264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8" name="CustomShape 24"/>
          <p:cNvSpPr/>
          <p:nvPr/>
        </p:nvSpPr>
        <p:spPr>
          <a:xfrm>
            <a:off x="5234400" y="877320"/>
            <a:ext cx="947520" cy="170640"/>
          </a:xfrm>
          <a:prstGeom prst="bentConnector3">
            <a:avLst>
              <a:gd name="adj1" fmla="val 10009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39" name="CustomShape 25"/>
          <p:cNvSpPr/>
          <p:nvPr/>
        </p:nvSpPr>
        <p:spPr>
          <a:xfrm>
            <a:off x="5745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改变手牌信息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6"/>
          <p:cNvSpPr/>
          <p:nvPr/>
        </p:nvSpPr>
        <p:spPr>
          <a:xfrm>
            <a:off x="14936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调用抢地主函数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7"/>
          <p:cNvSpPr/>
          <p:nvPr/>
        </p:nvSpPr>
        <p:spPr>
          <a:xfrm>
            <a:off x="25268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改变身份信息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8"/>
          <p:cNvSpPr/>
          <p:nvPr/>
        </p:nvSpPr>
        <p:spPr>
          <a:xfrm>
            <a:off x="37551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9"/>
          <p:cNvSpPr/>
          <p:nvPr/>
        </p:nvSpPr>
        <p:spPr>
          <a:xfrm>
            <a:off x="490140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30"/>
          <p:cNvSpPr/>
          <p:nvPr/>
        </p:nvSpPr>
        <p:spPr>
          <a:xfrm>
            <a:off x="59666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31"/>
          <p:cNvSpPr/>
          <p:nvPr/>
        </p:nvSpPr>
        <p:spPr>
          <a:xfrm>
            <a:off x="75891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改变上家出牌信息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32"/>
          <p:cNvSpPr/>
          <p:nvPr/>
        </p:nvSpPr>
        <p:spPr>
          <a:xfrm>
            <a:off x="983628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改变下家出牌信息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33"/>
          <p:cNvSpPr/>
          <p:nvPr/>
        </p:nvSpPr>
        <p:spPr>
          <a:xfrm>
            <a:off x="1121112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进行游戏结算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4"/>
          <p:cNvSpPr/>
          <p:nvPr/>
        </p:nvSpPr>
        <p:spPr>
          <a:xfrm>
            <a:off x="4604040" y="6093360"/>
            <a:ext cx="1927080" cy="503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绘制图像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35"/>
          <p:cNvSpPr/>
          <p:nvPr/>
        </p:nvSpPr>
        <p:spPr>
          <a:xfrm>
            <a:off x="4343400" y="23364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36"/>
          <p:cNvSpPr/>
          <p:nvPr/>
        </p:nvSpPr>
        <p:spPr>
          <a:xfrm>
            <a:off x="842400" y="3501000"/>
            <a:ext cx="36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7"/>
          <p:cNvSpPr/>
          <p:nvPr/>
        </p:nvSpPr>
        <p:spPr>
          <a:xfrm>
            <a:off x="1761840" y="3501000"/>
            <a:ext cx="36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8"/>
          <p:cNvSpPr/>
          <p:nvPr/>
        </p:nvSpPr>
        <p:spPr>
          <a:xfrm>
            <a:off x="2788560" y="3501000"/>
            <a:ext cx="612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9"/>
          <p:cNvSpPr/>
          <p:nvPr/>
        </p:nvSpPr>
        <p:spPr>
          <a:xfrm>
            <a:off x="4023360" y="3501000"/>
            <a:ext cx="36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0"/>
          <p:cNvSpPr/>
          <p:nvPr/>
        </p:nvSpPr>
        <p:spPr>
          <a:xfrm flipH="1">
            <a:off x="5168880" y="3501000"/>
            <a:ext cx="612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1"/>
          <p:cNvSpPr/>
          <p:nvPr/>
        </p:nvSpPr>
        <p:spPr>
          <a:xfrm>
            <a:off x="6228360" y="3501000"/>
            <a:ext cx="612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2"/>
          <p:cNvSpPr/>
          <p:nvPr/>
        </p:nvSpPr>
        <p:spPr>
          <a:xfrm>
            <a:off x="7327440" y="3501000"/>
            <a:ext cx="52920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3"/>
          <p:cNvSpPr/>
          <p:nvPr/>
        </p:nvSpPr>
        <p:spPr>
          <a:xfrm flipH="1">
            <a:off x="7857360" y="3501000"/>
            <a:ext cx="4730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4"/>
          <p:cNvSpPr/>
          <p:nvPr/>
        </p:nvSpPr>
        <p:spPr>
          <a:xfrm>
            <a:off x="9448200" y="3501000"/>
            <a:ext cx="65556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5"/>
          <p:cNvSpPr/>
          <p:nvPr/>
        </p:nvSpPr>
        <p:spPr>
          <a:xfrm flipH="1">
            <a:off x="10104120" y="3501000"/>
            <a:ext cx="41112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6"/>
          <p:cNvSpPr/>
          <p:nvPr/>
        </p:nvSpPr>
        <p:spPr>
          <a:xfrm>
            <a:off x="11478960" y="3501000"/>
            <a:ext cx="36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47"/>
          <p:cNvSpPr/>
          <p:nvPr/>
        </p:nvSpPr>
        <p:spPr>
          <a:xfrm flipV="1">
            <a:off x="845280" y="872640"/>
            <a:ext cx="10593360" cy="46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48"/>
          <p:cNvSpPr/>
          <p:nvPr/>
        </p:nvSpPr>
        <p:spPr>
          <a:xfrm>
            <a:off x="5437440" y="705960"/>
            <a:ext cx="360" cy="1666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9"/>
          <p:cNvSpPr/>
          <p:nvPr/>
        </p:nvSpPr>
        <p:spPr>
          <a:xfrm rot="10800000">
            <a:off x="557100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50"/>
          <p:cNvSpPr/>
          <p:nvPr/>
        </p:nvSpPr>
        <p:spPr>
          <a:xfrm rot="10800000">
            <a:off x="875160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1"/>
          <p:cNvSpPr/>
          <p:nvPr/>
        </p:nvSpPr>
        <p:spPr>
          <a:xfrm rot="10800000">
            <a:off x="748764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52"/>
          <p:cNvSpPr/>
          <p:nvPr/>
        </p:nvSpPr>
        <p:spPr>
          <a:xfrm rot="10800000">
            <a:off x="648576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53"/>
          <p:cNvSpPr/>
          <p:nvPr/>
        </p:nvSpPr>
        <p:spPr>
          <a:xfrm rot="10800000">
            <a:off x="1096308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4"/>
          <p:cNvSpPr/>
          <p:nvPr/>
        </p:nvSpPr>
        <p:spPr>
          <a:xfrm rot="10800000">
            <a:off x="989784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55"/>
          <p:cNvSpPr/>
          <p:nvPr/>
        </p:nvSpPr>
        <p:spPr>
          <a:xfrm flipV="1">
            <a:off x="596664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6"/>
          <p:cNvSpPr/>
          <p:nvPr/>
        </p:nvSpPr>
        <p:spPr>
          <a:xfrm flipV="1">
            <a:off x="228708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7"/>
          <p:cNvSpPr/>
          <p:nvPr/>
        </p:nvSpPr>
        <p:spPr>
          <a:xfrm flipV="1">
            <a:off x="454248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58"/>
          <p:cNvSpPr/>
          <p:nvPr/>
        </p:nvSpPr>
        <p:spPr>
          <a:xfrm flipV="1">
            <a:off x="5567760" y="5913000"/>
            <a:ext cx="2880" cy="180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9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02" dur="indefinite" restart="never" nodeType="tmRoot">
          <p:childTnLst>
            <p:seq>
              <p:cTn id="1103" dur="indefinite" nodeType="mainSeq">
                <p:childTnLst>
                  <p:par>
                    <p:cTn id="1104" fill="hold">
                      <p:stCondLst>
                        <p:cond delay="indefinite"/>
                      </p:stCondLst>
                      <p:childTnLst>
                        <p:par>
                          <p:cTn id="1105" fill="hold">
                            <p:stCondLst>
                              <p:cond delay="0"/>
                            </p:stCondLst>
                            <p:childTnLst>
                              <p:par>
                                <p:cTn id="110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9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4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6" fill="hold">
                      <p:stCondLst>
                        <p:cond delay="indefinite"/>
                      </p:stCondLst>
                      <p:childTnLst>
                        <p:par>
                          <p:cTn id="1117" fill="hold">
                            <p:stCondLst>
                              <p:cond delay="0"/>
                            </p:stCondLst>
                            <p:childTnLst>
                              <p:par>
                                <p:cTn id="111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1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8" fill="hold">
                      <p:stCondLst>
                        <p:cond delay="indefinite"/>
                      </p:stCondLst>
                      <p:childTnLst>
                        <p:par>
                          <p:cTn id="1129" fill="hold">
                            <p:stCondLst>
                              <p:cond delay="0"/>
                            </p:stCondLst>
                            <p:childTnLst>
                              <p:par>
                                <p:cTn id="113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2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4" fill="hold">
                      <p:stCondLst>
                        <p:cond delay="indefinite"/>
                      </p:stCondLst>
                      <p:childTnLst>
                        <p:par>
                          <p:cTn id="1135" fill="hold">
                            <p:stCondLst>
                              <p:cond delay="0"/>
                            </p:stCondLst>
                            <p:childTnLst>
                              <p:par>
                                <p:cTn id="113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0" fill="hold">
                      <p:stCondLst>
                        <p:cond delay="indefinite"/>
                      </p:stCondLst>
                      <p:childTnLst>
                        <p:par>
                          <p:cTn id="1141" fill="hold">
                            <p:stCondLst>
                              <p:cond delay="0"/>
                            </p:stCondLst>
                            <p:childTnLst>
                              <p:par>
                                <p:cTn id="11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6" fill="hold">
                      <p:stCondLst>
                        <p:cond delay="indefinite"/>
                      </p:stCondLst>
                      <p:childTnLst>
                        <p:par>
                          <p:cTn id="1147" fill="hold">
                            <p:stCondLst>
                              <p:cond delay="0"/>
                            </p:stCondLst>
                            <p:childTnLst>
                              <p:par>
                                <p:cTn id="114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fill="hold">
                      <p:stCondLst>
                        <p:cond delay="indefinite"/>
                      </p:stCondLst>
                      <p:childTnLst>
                        <p:par>
                          <p:cTn id="1153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8" fill="hold">
                      <p:stCondLst>
                        <p:cond delay="indefinite"/>
                      </p:stCondLst>
                      <p:childTnLst>
                        <p:par>
                          <p:cTn id="1159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0" fill="hold">
                      <p:stCondLst>
                        <p:cond delay="indefinite"/>
                      </p:stCondLst>
                      <p:childTnLst>
                        <p:par>
                          <p:cTn id="1171" fill="hold">
                            <p:stCondLst>
                              <p:cond delay="0"/>
                            </p:stCondLst>
                            <p:childTnLst>
                              <p:par>
                                <p:cTn id="117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9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6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4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5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9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6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0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1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5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9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0" fill="hold">
                      <p:stCondLst>
                        <p:cond delay="indefinite"/>
                      </p:stCondLst>
                      <p:childTnLst>
                        <p:par>
                          <p:cTn id="1221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5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6" fill="hold">
                      <p:stCondLst>
                        <p:cond delay="indefinite"/>
                      </p:stCondLst>
                      <p:childTnLst>
                        <p:par>
                          <p:cTn id="1227" fill="hold">
                            <p:stCondLst>
                              <p:cond delay="0"/>
                            </p:stCondLst>
                            <p:childTnLst>
                              <p:par>
                                <p:cTn id="12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0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1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2" fill="hold">
                      <p:stCondLst>
                        <p:cond delay="indefinite"/>
                      </p:stCondLst>
                      <p:childTnLst>
                        <p:par>
                          <p:cTn id="1233" fill="hold">
                            <p:stCondLst>
                              <p:cond delay="0"/>
                            </p:stCondLst>
                            <p:childTnLst>
                              <p:par>
                                <p:cTn id="12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8" fill="hold">
                      <p:stCondLst>
                        <p:cond delay="indefinite"/>
                      </p:stCondLst>
                      <p:childTnLst>
                        <p:par>
                          <p:cTn id="1239" fill="hold">
                            <p:stCondLst>
                              <p:cond delay="0"/>
                            </p:stCondLst>
                            <p:childTnLst>
                              <p:par>
                                <p:cTn id="124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4" fill="hold">
                      <p:stCondLst>
                        <p:cond delay="indefinite"/>
                      </p:stCondLst>
                      <p:childTnLst>
                        <p:par>
                          <p:cTn id="1245" fill="hold">
                            <p:stCondLst>
                              <p:cond delay="0"/>
                            </p:stCondLst>
                            <p:childTnLst>
                              <p:par>
                                <p:cTn id="124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0" fill="hold">
                      <p:stCondLst>
                        <p:cond delay="indefinite"/>
                      </p:stCondLst>
                      <p:childTnLst>
                        <p:par>
                          <p:cTn id="1251" fill="hold">
                            <p:stCondLst>
                              <p:cond delay="0"/>
                            </p:stCondLst>
                            <p:childTnLst>
                              <p:par>
                                <p:cTn id="125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4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5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6" fill="hold">
                      <p:stCondLst>
                        <p:cond delay="indefinite"/>
                      </p:stCondLst>
                      <p:childTnLst>
                        <p:par>
                          <p:cTn id="1257" fill="hold">
                            <p:stCondLst>
                              <p:cond delay="0"/>
                            </p:stCondLst>
                            <p:childTnLst>
                              <p:par>
                                <p:cTn id="125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1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2" fill="hold">
                      <p:stCondLst>
                        <p:cond delay="indefinite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6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8" fill="hold">
                      <p:stCondLst>
                        <p:cond delay="indefinite"/>
                      </p:stCondLst>
                      <p:childTnLst>
                        <p:par>
                          <p:cTn id="1269" fill="hold">
                            <p:stCondLst>
                              <p:cond delay="0"/>
                            </p:stCondLst>
                            <p:childTnLst>
                              <p:par>
                                <p:cTn id="12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8" fill="hold">
                      <p:stCondLst>
                        <p:cond delay="indefinite"/>
                      </p:stCondLst>
                      <p:childTnLst>
                        <p:par>
                          <p:cTn id="1279" fill="hold">
                            <p:stCondLst>
                              <p:cond delay="0"/>
                            </p:stCondLst>
                            <p:childTnLst>
                              <p:par>
                                <p:cTn id="128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2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3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500"/>
                            </p:stCondLst>
                            <p:childTnLst>
                              <p:par>
                                <p:cTn id="128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7" dur="3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8" dur="3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9" dur="3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0" dur="3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971640" y="26856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跑得快游戏模块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7068240" y="190404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"/>
          <p:cNvSpPr/>
          <p:nvPr/>
        </p:nvSpPr>
        <p:spPr>
          <a:xfrm>
            <a:off x="2526840" y="1138320"/>
            <a:ext cx="52272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接收到比大出牌消息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1568520" y="1146960"/>
            <a:ext cx="4582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接收到随便出牌消息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5293440" y="112068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接收到上家出牌消息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6"/>
          <p:cNvSpPr/>
          <p:nvPr/>
        </p:nvSpPr>
        <p:spPr>
          <a:xfrm>
            <a:off x="3519360" y="112968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接收到比大出牌消息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7"/>
          <p:cNvSpPr/>
          <p:nvPr/>
        </p:nvSpPr>
        <p:spPr>
          <a:xfrm>
            <a:off x="6234840" y="112068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上家过牌消息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8"/>
          <p:cNvSpPr/>
          <p:nvPr/>
        </p:nvSpPr>
        <p:spPr>
          <a:xfrm>
            <a:off x="9063000" y="111204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接收到下家出牌消息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9"/>
          <p:cNvSpPr/>
          <p:nvPr/>
        </p:nvSpPr>
        <p:spPr>
          <a:xfrm>
            <a:off x="11000880" y="1087920"/>
            <a:ext cx="53568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接收游戏结算消息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10"/>
          <p:cNvSpPr/>
          <p:nvPr/>
        </p:nvSpPr>
        <p:spPr>
          <a:xfrm>
            <a:off x="9946440" y="109656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接收到下家过牌消息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11"/>
          <p:cNvSpPr/>
          <p:nvPr/>
        </p:nvSpPr>
        <p:spPr>
          <a:xfrm>
            <a:off x="617760" y="1138320"/>
            <a:ext cx="53568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接收到起手牌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12"/>
          <p:cNvSpPr/>
          <p:nvPr/>
        </p:nvSpPr>
        <p:spPr>
          <a:xfrm>
            <a:off x="6177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改变手牌信息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13"/>
          <p:cNvSpPr/>
          <p:nvPr/>
        </p:nvSpPr>
        <p:spPr>
          <a:xfrm>
            <a:off x="15296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14"/>
          <p:cNvSpPr/>
          <p:nvPr/>
        </p:nvSpPr>
        <p:spPr>
          <a:xfrm>
            <a:off x="25268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5"/>
          <p:cNvSpPr/>
          <p:nvPr/>
        </p:nvSpPr>
        <p:spPr>
          <a:xfrm>
            <a:off x="35193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16"/>
          <p:cNvSpPr/>
          <p:nvPr/>
        </p:nvSpPr>
        <p:spPr>
          <a:xfrm>
            <a:off x="581004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改变上家出牌信息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17"/>
          <p:cNvSpPr/>
          <p:nvPr/>
        </p:nvSpPr>
        <p:spPr>
          <a:xfrm>
            <a:off x="943056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改变下家出牌信息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8"/>
          <p:cNvSpPr/>
          <p:nvPr/>
        </p:nvSpPr>
        <p:spPr>
          <a:xfrm>
            <a:off x="1100088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进行游戏结算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9"/>
          <p:cNvSpPr/>
          <p:nvPr/>
        </p:nvSpPr>
        <p:spPr>
          <a:xfrm>
            <a:off x="4575600" y="6093360"/>
            <a:ext cx="192708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绘制图像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0"/>
          <p:cNvSpPr/>
          <p:nvPr/>
        </p:nvSpPr>
        <p:spPr>
          <a:xfrm>
            <a:off x="4377960" y="1129680"/>
            <a:ext cx="4582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接收到比大出牌消息</a:t>
            </a: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21"/>
          <p:cNvSpPr/>
          <p:nvPr/>
        </p:nvSpPr>
        <p:spPr>
          <a:xfrm>
            <a:off x="8769960" y="190404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2"/>
          <p:cNvSpPr/>
          <p:nvPr/>
        </p:nvSpPr>
        <p:spPr>
          <a:xfrm>
            <a:off x="7211160" y="1112040"/>
            <a:ext cx="522720" cy="2456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接收到对家出牌消息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3"/>
          <p:cNvSpPr/>
          <p:nvPr/>
        </p:nvSpPr>
        <p:spPr>
          <a:xfrm>
            <a:off x="8102880" y="1112040"/>
            <a:ext cx="535680" cy="2448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对家过牌消息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4"/>
          <p:cNvSpPr/>
          <p:nvPr/>
        </p:nvSpPr>
        <p:spPr>
          <a:xfrm>
            <a:off x="433908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启动出牌函数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5"/>
          <p:cNvSpPr/>
          <p:nvPr/>
        </p:nvSpPr>
        <p:spPr>
          <a:xfrm>
            <a:off x="7734600" y="3789000"/>
            <a:ext cx="535680" cy="19440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改变对家出牌信息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6"/>
          <p:cNvSpPr/>
          <p:nvPr/>
        </p:nvSpPr>
        <p:spPr>
          <a:xfrm>
            <a:off x="4383720" y="26856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接收消息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27"/>
          <p:cNvSpPr/>
          <p:nvPr/>
        </p:nvSpPr>
        <p:spPr>
          <a:xfrm>
            <a:off x="7610400" y="89784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1" name="CustomShape 28"/>
          <p:cNvSpPr/>
          <p:nvPr/>
        </p:nvSpPr>
        <p:spPr>
          <a:xfrm>
            <a:off x="6800760" y="90792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2" name="CustomShape 29"/>
          <p:cNvSpPr/>
          <p:nvPr/>
        </p:nvSpPr>
        <p:spPr>
          <a:xfrm flipV="1" rot="10800000">
            <a:off x="7068240" y="1077840"/>
            <a:ext cx="3240000" cy="170640"/>
          </a:xfrm>
          <a:prstGeom prst="bentConnector3">
            <a:avLst>
              <a:gd name="adj1" fmla="val 99926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3" name="CustomShape 30"/>
          <p:cNvSpPr/>
          <p:nvPr/>
        </p:nvSpPr>
        <p:spPr>
          <a:xfrm flipV="1" rot="10800000">
            <a:off x="10109160" y="109656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4" name="CustomShape 31"/>
          <p:cNvSpPr/>
          <p:nvPr/>
        </p:nvSpPr>
        <p:spPr>
          <a:xfrm flipV="1" rot="10800000">
            <a:off x="9667080" y="108792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5" name="CustomShape 32"/>
          <p:cNvSpPr/>
          <p:nvPr/>
        </p:nvSpPr>
        <p:spPr>
          <a:xfrm>
            <a:off x="4607280" y="897840"/>
            <a:ext cx="947520" cy="170640"/>
          </a:xfrm>
          <a:prstGeom prst="bentConnector3">
            <a:avLst>
              <a:gd name="adj1" fmla="val 10009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6" name="CustomShape 33"/>
          <p:cNvSpPr/>
          <p:nvPr/>
        </p:nvSpPr>
        <p:spPr>
          <a:xfrm>
            <a:off x="8664840" y="907920"/>
            <a:ext cx="2603520" cy="170640"/>
          </a:xfrm>
          <a:prstGeom prst="bentConnector3">
            <a:avLst>
              <a:gd name="adj1" fmla="val 99633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7" name="CustomShape 34"/>
          <p:cNvSpPr/>
          <p:nvPr/>
        </p:nvSpPr>
        <p:spPr>
          <a:xfrm flipV="1" rot="10800000">
            <a:off x="5038200" y="1078920"/>
            <a:ext cx="3240000" cy="170640"/>
          </a:xfrm>
          <a:prstGeom prst="bentConnector3">
            <a:avLst>
              <a:gd name="adj1" fmla="val 99926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8" name="CustomShape 35"/>
          <p:cNvSpPr/>
          <p:nvPr/>
        </p:nvSpPr>
        <p:spPr>
          <a:xfrm flipV="1" rot="10800000">
            <a:off x="5394960" y="108792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09" name="CustomShape 36"/>
          <p:cNvSpPr/>
          <p:nvPr/>
        </p:nvSpPr>
        <p:spPr>
          <a:xfrm flipV="1" rot="10800000">
            <a:off x="2181960" y="1087920"/>
            <a:ext cx="1295640" cy="170640"/>
          </a:xfrm>
          <a:prstGeom prst="bentConnector3">
            <a:avLst>
              <a:gd name="adj1" fmla="val 100197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10" name="CustomShape 37"/>
          <p:cNvSpPr/>
          <p:nvPr/>
        </p:nvSpPr>
        <p:spPr>
          <a:xfrm>
            <a:off x="5555160" y="907920"/>
            <a:ext cx="947520" cy="170640"/>
          </a:xfrm>
          <a:prstGeom prst="bentConnector3">
            <a:avLst>
              <a:gd name="adj1" fmla="val 10009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11" name="Line 38"/>
          <p:cNvSpPr/>
          <p:nvPr/>
        </p:nvSpPr>
        <p:spPr>
          <a:xfrm flipV="1">
            <a:off x="885600" y="897840"/>
            <a:ext cx="10383120" cy="1728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39"/>
          <p:cNvSpPr/>
          <p:nvPr/>
        </p:nvSpPr>
        <p:spPr>
          <a:xfrm>
            <a:off x="5477760" y="741240"/>
            <a:ext cx="360" cy="16632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40"/>
          <p:cNvSpPr/>
          <p:nvPr/>
        </p:nvSpPr>
        <p:spPr>
          <a:xfrm flipV="1" rot="10800000">
            <a:off x="7217280" y="1077840"/>
            <a:ext cx="2677680" cy="170640"/>
          </a:xfrm>
          <a:prstGeom prst="bentConnector3">
            <a:avLst>
              <a:gd name="adj1" fmla="val 100230"/>
            </a:avLst>
          </a:prstGeom>
          <a:noFill/>
          <a:ln>
            <a:solidFill>
              <a:srgbClr val="003e44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14" name="CustomShape 41"/>
          <p:cNvSpPr/>
          <p:nvPr/>
        </p:nvSpPr>
        <p:spPr>
          <a:xfrm>
            <a:off x="885960" y="3595320"/>
            <a:ext cx="360" cy="19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42"/>
          <p:cNvSpPr/>
          <p:nvPr/>
        </p:nvSpPr>
        <p:spPr>
          <a:xfrm>
            <a:off x="1797840" y="3595320"/>
            <a:ext cx="360" cy="19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43"/>
          <p:cNvSpPr/>
          <p:nvPr/>
        </p:nvSpPr>
        <p:spPr>
          <a:xfrm>
            <a:off x="2788560" y="3586680"/>
            <a:ext cx="612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44"/>
          <p:cNvSpPr/>
          <p:nvPr/>
        </p:nvSpPr>
        <p:spPr>
          <a:xfrm>
            <a:off x="3781080" y="3586680"/>
            <a:ext cx="612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45"/>
          <p:cNvSpPr/>
          <p:nvPr/>
        </p:nvSpPr>
        <p:spPr>
          <a:xfrm>
            <a:off x="4607280" y="3577680"/>
            <a:ext cx="360" cy="21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46"/>
          <p:cNvSpPr/>
          <p:nvPr/>
        </p:nvSpPr>
        <p:spPr>
          <a:xfrm>
            <a:off x="5555160" y="3577680"/>
            <a:ext cx="522720" cy="21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47"/>
          <p:cNvSpPr/>
          <p:nvPr/>
        </p:nvSpPr>
        <p:spPr>
          <a:xfrm flipH="1">
            <a:off x="6077520" y="3569040"/>
            <a:ext cx="424440" cy="2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48"/>
          <p:cNvSpPr/>
          <p:nvPr/>
        </p:nvSpPr>
        <p:spPr>
          <a:xfrm>
            <a:off x="7472880" y="3569040"/>
            <a:ext cx="529200" cy="2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9"/>
          <p:cNvSpPr/>
          <p:nvPr/>
        </p:nvSpPr>
        <p:spPr>
          <a:xfrm flipH="1">
            <a:off x="8002440" y="3560400"/>
            <a:ext cx="36792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50"/>
          <p:cNvSpPr/>
          <p:nvPr/>
        </p:nvSpPr>
        <p:spPr>
          <a:xfrm>
            <a:off x="9331200" y="3560400"/>
            <a:ext cx="36720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51"/>
          <p:cNvSpPr/>
          <p:nvPr/>
        </p:nvSpPr>
        <p:spPr>
          <a:xfrm flipH="1">
            <a:off x="9698760" y="3544920"/>
            <a:ext cx="515520" cy="2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52"/>
          <p:cNvSpPr/>
          <p:nvPr/>
        </p:nvSpPr>
        <p:spPr>
          <a:xfrm>
            <a:off x="11269080" y="3544920"/>
            <a:ext cx="360" cy="2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53"/>
          <p:cNvSpPr/>
          <p:nvPr/>
        </p:nvSpPr>
        <p:spPr>
          <a:xfrm rot="10800000">
            <a:off x="557100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54"/>
          <p:cNvSpPr/>
          <p:nvPr/>
        </p:nvSpPr>
        <p:spPr>
          <a:xfrm rot="10800000">
            <a:off x="851580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55"/>
          <p:cNvSpPr/>
          <p:nvPr/>
        </p:nvSpPr>
        <p:spPr>
          <a:xfrm rot="10800000">
            <a:off x="748764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56"/>
          <p:cNvSpPr/>
          <p:nvPr/>
        </p:nvSpPr>
        <p:spPr>
          <a:xfrm rot="10800000">
            <a:off x="648576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57"/>
          <p:cNvSpPr/>
          <p:nvPr/>
        </p:nvSpPr>
        <p:spPr>
          <a:xfrm rot="10800000">
            <a:off x="1080648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58"/>
          <p:cNvSpPr/>
          <p:nvPr/>
        </p:nvSpPr>
        <p:spPr>
          <a:xfrm rot="10800000">
            <a:off x="9335520" y="5913360"/>
            <a:ext cx="4727880" cy="179640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59"/>
          <p:cNvSpPr/>
          <p:nvPr/>
        </p:nvSpPr>
        <p:spPr>
          <a:xfrm flipV="1">
            <a:off x="573084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60"/>
          <p:cNvSpPr/>
          <p:nvPr/>
        </p:nvSpPr>
        <p:spPr>
          <a:xfrm flipV="1">
            <a:off x="243252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61"/>
          <p:cNvSpPr/>
          <p:nvPr/>
        </p:nvSpPr>
        <p:spPr>
          <a:xfrm flipV="1">
            <a:off x="4128480" y="5732640"/>
            <a:ext cx="5569920" cy="179640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Line 62"/>
          <p:cNvSpPr/>
          <p:nvPr/>
        </p:nvSpPr>
        <p:spPr>
          <a:xfrm flipV="1">
            <a:off x="5567760" y="5913000"/>
            <a:ext cx="2880" cy="180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63"/>
          <p:cNvSpPr/>
          <p:nvPr/>
        </p:nvSpPr>
        <p:spPr>
          <a:xfrm>
            <a:off x="36792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91" dur="indefinite" restart="never" nodeType="tmRoot">
          <p:childTnLst>
            <p:seq>
              <p:cTn id="1292" dur="indefinite" nodeType="mainSeq">
                <p:childTnLst>
                  <p:par>
                    <p:cTn id="1293" fill="hold">
                      <p:stCondLst>
                        <p:cond delay="indefinite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9" fill="hold">
                      <p:stCondLst>
                        <p:cond delay="indefinite"/>
                      </p:stCondLst>
                      <p:childTnLst>
                        <p:par>
                          <p:cTn id="1300" fill="hold">
                            <p:stCondLst>
                              <p:cond delay="0"/>
                            </p:stCondLst>
                            <p:childTnLst>
                              <p:par>
                                <p:cTn id="13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3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4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5" fill="hold">
                      <p:stCondLst>
                        <p:cond delay="indefinite"/>
                      </p:stCondLst>
                      <p:childTnLst>
                        <p:par>
                          <p:cTn id="1306" fill="hold">
                            <p:stCondLst>
                              <p:cond delay="0"/>
                            </p:stCondLst>
                            <p:childTnLst>
                              <p:par>
                                <p:cTn id="13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1" fill="hold">
                      <p:stCondLst>
                        <p:cond delay="indefinite"/>
                      </p:stCondLst>
                      <p:childTnLst>
                        <p:par>
                          <p:cTn id="1312" fill="hold">
                            <p:stCondLst>
                              <p:cond delay="0"/>
                            </p:stCondLst>
                            <p:childTnLst>
                              <p:par>
                                <p:cTn id="13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6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7" fill="hold">
                      <p:stCondLst>
                        <p:cond delay="indefinite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1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3" fill="hold">
                      <p:stCondLst>
                        <p:cond delay="indefinite"/>
                      </p:stCondLst>
                      <p:childTnLst>
                        <p:par>
                          <p:cTn id="1324" fill="hold">
                            <p:stCondLst>
                              <p:cond delay="0"/>
                            </p:stCondLst>
                            <p:childTnLst>
                              <p:par>
                                <p:cTn id="13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9" fill="hold">
                      <p:stCondLst>
                        <p:cond delay="indefinite"/>
                      </p:stCondLst>
                      <p:childTnLst>
                        <p:par>
                          <p:cTn id="1330" fill="hold">
                            <p:stCondLst>
                              <p:cond delay="0"/>
                            </p:stCondLst>
                            <p:childTnLst>
                              <p:par>
                                <p:cTn id="13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3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4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9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1" fill="hold">
                      <p:stCondLst>
                        <p:cond delay="indefinite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6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7" fill="hold">
                      <p:stCondLst>
                        <p:cond delay="indefinite"/>
                      </p:stCondLst>
                      <p:childTnLst>
                        <p:par>
                          <p:cTn id="1348" fill="hold">
                            <p:stCondLst>
                              <p:cond delay="0"/>
                            </p:stCondLst>
                            <p:childTnLst>
                              <p:par>
                                <p:cTn id="13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3" fill="hold">
                      <p:stCondLst>
                        <p:cond delay="indefinite"/>
                      </p:stCondLst>
                      <p:childTnLst>
                        <p:par>
                          <p:cTn id="1354" fill="hold">
                            <p:stCondLst>
                              <p:cond delay="0"/>
                            </p:stCondLst>
                            <p:childTnLst>
                              <p:par>
                                <p:cTn id="13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8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9" fill="hold">
                      <p:stCondLst>
                        <p:cond delay="indefinite"/>
                      </p:stCondLst>
                      <p:childTnLst>
                        <p:par>
                          <p:cTn id="1360" fill="hold">
                            <p:stCondLst>
                              <p:cond delay="0"/>
                            </p:stCondLst>
                            <p:childTnLst>
                              <p:par>
                                <p:cTn id="13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3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4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5" fill="hold">
                      <p:stCondLst>
                        <p:cond delay="indefinite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9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0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1" fill="hold">
                      <p:stCondLst>
                        <p:cond delay="indefinite"/>
                      </p:stCondLst>
                      <p:childTnLst>
                        <p:par>
                          <p:cTn id="1372" fill="hold">
                            <p:stCondLst>
                              <p:cond delay="0"/>
                            </p:stCondLst>
                            <p:childTnLst>
                              <p:par>
                                <p:cTn id="13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5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6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7" fill="hold">
                      <p:stCondLst>
                        <p:cond delay="indefinite"/>
                      </p:stCondLst>
                      <p:childTnLst>
                        <p:par>
                          <p:cTn id="1378" fill="hold">
                            <p:stCondLst>
                              <p:cond delay="0"/>
                            </p:stCondLst>
                            <p:childTnLst>
                              <p:par>
                                <p:cTn id="13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3" fill="hold">
                      <p:stCondLst>
                        <p:cond delay="indefinite"/>
                      </p:stCondLst>
                      <p:childTnLst>
                        <p:par>
                          <p:cTn id="1384" fill="hold">
                            <p:stCondLst>
                              <p:cond delay="0"/>
                            </p:stCondLst>
                            <p:childTnLst>
                              <p:par>
                                <p:cTn id="13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9" fill="hold">
                      <p:stCondLst>
                        <p:cond delay="indefinite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4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9" fill="hold">
                      <p:stCondLst>
                        <p:cond delay="indefinite"/>
                      </p:stCondLst>
                      <p:childTnLst>
                        <p:par>
                          <p:cTn id="1400" fill="hold">
                            <p:stCondLst>
                              <p:cond delay="0"/>
                            </p:stCondLst>
                            <p:childTnLst>
                              <p:par>
                                <p:cTn id="14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4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5" fill="hold">
                      <p:stCondLst>
                        <p:cond delay="indefinite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9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0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1" fill="hold">
                      <p:stCondLst>
                        <p:cond delay="indefinite"/>
                      </p:stCondLst>
                      <p:childTnLst>
                        <p:par>
                          <p:cTn id="1412" fill="hold">
                            <p:stCondLst>
                              <p:cond delay="0"/>
                            </p:stCondLst>
                            <p:childTnLst>
                              <p:par>
                                <p:cTn id="14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5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6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7" fill="hold">
                      <p:stCondLst>
                        <p:cond delay="indefinite"/>
                      </p:stCondLst>
                      <p:childTnLst>
                        <p:par>
                          <p:cTn id="1418" fill="hold">
                            <p:stCondLst>
                              <p:cond delay="0"/>
                            </p:stCondLst>
                            <p:childTnLst>
                              <p:par>
                                <p:cTn id="14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1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3" fill="hold">
                      <p:stCondLst>
                        <p:cond delay="indefinite"/>
                      </p:stCondLst>
                      <p:childTnLst>
                        <p:par>
                          <p:cTn id="1424" fill="hold">
                            <p:stCondLst>
                              <p:cond delay="0"/>
                            </p:stCondLst>
                            <p:childTnLst>
                              <p:par>
                                <p:cTn id="14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7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9" fill="hold">
                      <p:stCondLst>
                        <p:cond delay="indefinite"/>
                      </p:stCondLst>
                      <p:childTnLst>
                        <p:par>
                          <p:cTn id="1430" fill="hold">
                            <p:stCondLst>
                              <p:cond delay="0"/>
                            </p:stCondLst>
                            <p:childTnLst>
                              <p:par>
                                <p:cTn id="14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3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4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1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5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6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3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4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7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8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1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5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6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9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0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3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4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3" fill="hold">
                            <p:stCondLst>
                              <p:cond delay="500"/>
                            </p:stCondLst>
                            <p:childTnLst>
                              <p:par>
                                <p:cTn id="148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6" dur="3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7" dur="3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8" dur="3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89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807920" y="4527360"/>
            <a:ext cx="410760" cy="394920"/>
          </a:xfrm>
          <a:custGeom>
            <a:avLst/>
            <a:gdLst/>
            <a:ahLst/>
            <a:rect l="l" t="t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1759680" y="2403360"/>
            <a:ext cx="418680" cy="396360"/>
          </a:xfrm>
          <a:custGeom>
            <a:avLst/>
            <a:gdLst/>
            <a:ahLst/>
            <a:rect l="l" t="t" r="r" b="b"/>
            <a:pathLst>
              <a:path w="638" h="603">
                <a:moveTo>
                  <a:pt x="516" y="53"/>
                </a:moveTo>
                <a:cubicBezTo>
                  <a:pt x="517" y="53"/>
                  <a:pt x="519" y="53"/>
                  <a:pt x="520" y="54"/>
                </a:cubicBezTo>
                <a:cubicBezTo>
                  <a:pt x="522" y="56"/>
                  <a:pt x="522" y="57"/>
                  <a:pt x="522" y="59"/>
                </a:cubicBezTo>
                <a:lnTo>
                  <a:pt x="522" y="181"/>
                </a:lnTo>
                <a:cubicBezTo>
                  <a:pt x="522" y="183"/>
                  <a:pt x="522" y="185"/>
                  <a:pt x="520" y="186"/>
                </a:cubicBezTo>
                <a:cubicBezTo>
                  <a:pt x="519" y="187"/>
                  <a:pt x="517" y="188"/>
                  <a:pt x="516" y="188"/>
                </a:cubicBezTo>
                <a:lnTo>
                  <a:pt x="305" y="188"/>
                </a:lnTo>
                <a:cubicBezTo>
                  <a:pt x="303" y="188"/>
                  <a:pt x="302" y="187"/>
                  <a:pt x="301" y="186"/>
                </a:cubicBezTo>
                <a:lnTo>
                  <a:pt x="300" y="186"/>
                </a:lnTo>
                <a:cubicBezTo>
                  <a:pt x="299" y="185"/>
                  <a:pt x="299" y="183"/>
                  <a:pt x="299" y="181"/>
                </a:cubicBezTo>
                <a:lnTo>
                  <a:pt x="299" y="129"/>
                </a:lnTo>
                <a:lnTo>
                  <a:pt x="403" y="107"/>
                </a:lnTo>
                <a:lnTo>
                  <a:pt x="403" y="105"/>
                </a:lnTo>
                <a:lnTo>
                  <a:pt x="299" y="119"/>
                </a:lnTo>
                <a:lnTo>
                  <a:pt x="299" y="59"/>
                </a:lnTo>
                <a:cubicBezTo>
                  <a:pt x="299" y="57"/>
                  <a:pt x="299" y="56"/>
                  <a:pt x="300" y="54"/>
                </a:cubicBezTo>
                <a:lnTo>
                  <a:pt x="301" y="54"/>
                </a:lnTo>
                <a:cubicBezTo>
                  <a:pt x="302" y="53"/>
                  <a:pt x="303" y="53"/>
                  <a:pt x="305" y="53"/>
                </a:cubicBezTo>
                <a:lnTo>
                  <a:pt x="516" y="53"/>
                </a:lnTo>
                <a:close/>
                <a:moveTo>
                  <a:pt x="305" y="27"/>
                </a:moveTo>
                <a:cubicBezTo>
                  <a:pt x="296" y="27"/>
                  <a:pt x="288" y="30"/>
                  <a:pt x="282" y="36"/>
                </a:cubicBezTo>
                <a:cubicBezTo>
                  <a:pt x="276" y="42"/>
                  <a:pt x="273" y="50"/>
                  <a:pt x="273" y="59"/>
                </a:cubicBezTo>
                <a:lnTo>
                  <a:pt x="273" y="122"/>
                </a:lnTo>
                <a:lnTo>
                  <a:pt x="263" y="124"/>
                </a:lnTo>
                <a:lnTo>
                  <a:pt x="263" y="113"/>
                </a:lnTo>
                <a:lnTo>
                  <a:pt x="217" y="113"/>
                </a:lnTo>
                <a:lnTo>
                  <a:pt x="185" y="94"/>
                </a:lnTo>
                <a:lnTo>
                  <a:pt x="111" y="94"/>
                </a:lnTo>
                <a:cubicBezTo>
                  <a:pt x="96" y="94"/>
                  <a:pt x="84" y="106"/>
                  <a:pt x="84" y="121"/>
                </a:cubicBezTo>
                <a:lnTo>
                  <a:pt x="84" y="207"/>
                </a:lnTo>
                <a:lnTo>
                  <a:pt x="112" y="207"/>
                </a:lnTo>
                <a:lnTo>
                  <a:pt x="112" y="144"/>
                </a:lnTo>
                <a:lnTo>
                  <a:pt x="117" y="144"/>
                </a:lnTo>
                <a:lnTo>
                  <a:pt x="117" y="207"/>
                </a:lnTo>
                <a:lnTo>
                  <a:pt x="117" y="223"/>
                </a:lnTo>
                <a:lnTo>
                  <a:pt x="117" y="339"/>
                </a:lnTo>
                <a:lnTo>
                  <a:pt x="148" y="339"/>
                </a:lnTo>
                <a:lnTo>
                  <a:pt x="148" y="243"/>
                </a:lnTo>
                <a:lnTo>
                  <a:pt x="155" y="243"/>
                </a:lnTo>
                <a:lnTo>
                  <a:pt x="155" y="339"/>
                </a:lnTo>
                <a:lnTo>
                  <a:pt x="185" y="339"/>
                </a:lnTo>
                <a:lnTo>
                  <a:pt x="185" y="322"/>
                </a:lnTo>
                <a:lnTo>
                  <a:pt x="185" y="223"/>
                </a:lnTo>
                <a:lnTo>
                  <a:pt x="185" y="207"/>
                </a:lnTo>
                <a:lnTo>
                  <a:pt x="185" y="144"/>
                </a:lnTo>
                <a:lnTo>
                  <a:pt x="185" y="127"/>
                </a:lnTo>
                <a:lnTo>
                  <a:pt x="217" y="144"/>
                </a:lnTo>
                <a:lnTo>
                  <a:pt x="263" y="144"/>
                </a:lnTo>
                <a:lnTo>
                  <a:pt x="263" y="136"/>
                </a:lnTo>
                <a:lnTo>
                  <a:pt x="273" y="134"/>
                </a:lnTo>
                <a:lnTo>
                  <a:pt x="273" y="181"/>
                </a:lnTo>
                <a:cubicBezTo>
                  <a:pt x="273" y="190"/>
                  <a:pt x="276" y="198"/>
                  <a:pt x="282" y="204"/>
                </a:cubicBezTo>
                <a:cubicBezTo>
                  <a:pt x="288" y="210"/>
                  <a:pt x="296" y="214"/>
                  <a:pt x="305" y="214"/>
                </a:cubicBezTo>
                <a:lnTo>
                  <a:pt x="516" y="214"/>
                </a:lnTo>
                <a:cubicBezTo>
                  <a:pt x="525" y="214"/>
                  <a:pt x="533" y="210"/>
                  <a:pt x="539" y="204"/>
                </a:cubicBezTo>
                <a:cubicBezTo>
                  <a:pt x="545" y="198"/>
                  <a:pt x="548" y="190"/>
                  <a:pt x="548" y="181"/>
                </a:cubicBezTo>
                <a:lnTo>
                  <a:pt x="548" y="59"/>
                </a:lnTo>
                <a:cubicBezTo>
                  <a:pt x="548" y="50"/>
                  <a:pt x="545" y="42"/>
                  <a:pt x="539" y="36"/>
                </a:cubicBezTo>
                <a:cubicBezTo>
                  <a:pt x="533" y="30"/>
                  <a:pt x="525" y="27"/>
                  <a:pt x="516" y="27"/>
                </a:cubicBezTo>
                <a:lnTo>
                  <a:pt x="305" y="27"/>
                </a:lnTo>
                <a:close/>
                <a:moveTo>
                  <a:pt x="520" y="221"/>
                </a:moveTo>
                <a:lnTo>
                  <a:pt x="520" y="249"/>
                </a:lnTo>
                <a:lnTo>
                  <a:pt x="497" y="249"/>
                </a:lnTo>
                <a:lnTo>
                  <a:pt x="523" y="341"/>
                </a:lnTo>
                <a:lnTo>
                  <a:pt x="490" y="341"/>
                </a:lnTo>
                <a:lnTo>
                  <a:pt x="464" y="249"/>
                </a:lnTo>
                <a:lnTo>
                  <a:pt x="367" y="249"/>
                </a:lnTo>
                <a:lnTo>
                  <a:pt x="341" y="341"/>
                </a:lnTo>
                <a:lnTo>
                  <a:pt x="308" y="341"/>
                </a:lnTo>
                <a:lnTo>
                  <a:pt x="334" y="249"/>
                </a:lnTo>
                <a:lnTo>
                  <a:pt x="306" y="249"/>
                </a:lnTo>
                <a:lnTo>
                  <a:pt x="306" y="221"/>
                </a:lnTo>
                <a:lnTo>
                  <a:pt x="520" y="221"/>
                </a:lnTo>
                <a:close/>
                <a:moveTo>
                  <a:pt x="113" y="373"/>
                </a:moveTo>
                <a:cubicBezTo>
                  <a:pt x="139" y="373"/>
                  <a:pt x="161" y="394"/>
                  <a:pt x="161" y="421"/>
                </a:cubicBezTo>
                <a:cubicBezTo>
                  <a:pt x="161" y="427"/>
                  <a:pt x="160" y="433"/>
                  <a:pt x="158" y="438"/>
                </a:cubicBezTo>
                <a:lnTo>
                  <a:pt x="68" y="438"/>
                </a:lnTo>
                <a:cubicBezTo>
                  <a:pt x="66" y="433"/>
                  <a:pt x="65" y="427"/>
                  <a:pt x="65" y="421"/>
                </a:cubicBezTo>
                <a:cubicBezTo>
                  <a:pt x="65" y="394"/>
                  <a:pt x="86" y="373"/>
                  <a:pt x="113" y="373"/>
                </a:cubicBezTo>
                <a:close/>
                <a:moveTo>
                  <a:pt x="316" y="373"/>
                </a:moveTo>
                <a:cubicBezTo>
                  <a:pt x="342" y="373"/>
                  <a:pt x="364" y="394"/>
                  <a:pt x="364" y="421"/>
                </a:cubicBezTo>
                <a:cubicBezTo>
                  <a:pt x="364" y="427"/>
                  <a:pt x="363" y="433"/>
                  <a:pt x="361" y="438"/>
                </a:cubicBezTo>
                <a:lnTo>
                  <a:pt x="271" y="438"/>
                </a:lnTo>
                <a:cubicBezTo>
                  <a:pt x="269" y="433"/>
                  <a:pt x="268" y="427"/>
                  <a:pt x="268" y="421"/>
                </a:cubicBezTo>
                <a:cubicBezTo>
                  <a:pt x="268" y="394"/>
                  <a:pt x="289" y="373"/>
                  <a:pt x="316" y="373"/>
                </a:cubicBezTo>
                <a:close/>
                <a:moveTo>
                  <a:pt x="522" y="373"/>
                </a:moveTo>
                <a:cubicBezTo>
                  <a:pt x="548" y="373"/>
                  <a:pt x="570" y="394"/>
                  <a:pt x="570" y="421"/>
                </a:cubicBezTo>
                <a:cubicBezTo>
                  <a:pt x="570" y="427"/>
                  <a:pt x="569" y="433"/>
                  <a:pt x="567" y="438"/>
                </a:cubicBezTo>
                <a:lnTo>
                  <a:pt x="477" y="438"/>
                </a:lnTo>
                <a:cubicBezTo>
                  <a:pt x="475" y="433"/>
                  <a:pt x="474" y="427"/>
                  <a:pt x="474" y="421"/>
                </a:cubicBezTo>
                <a:cubicBezTo>
                  <a:pt x="474" y="394"/>
                  <a:pt x="495" y="373"/>
                  <a:pt x="522" y="373"/>
                </a:cubicBezTo>
                <a:close/>
                <a:moveTo>
                  <a:pt x="62" y="448"/>
                </a:moveTo>
                <a:lnTo>
                  <a:pt x="161" y="448"/>
                </a:lnTo>
                <a:cubicBezTo>
                  <a:pt x="182" y="448"/>
                  <a:pt x="200" y="466"/>
                  <a:pt x="200" y="487"/>
                </a:cubicBezTo>
                <a:lnTo>
                  <a:pt x="200" y="527"/>
                </a:lnTo>
                <a:lnTo>
                  <a:pt x="203" y="527"/>
                </a:lnTo>
                <a:lnTo>
                  <a:pt x="221" y="527"/>
                </a:lnTo>
                <a:lnTo>
                  <a:pt x="227" y="527"/>
                </a:lnTo>
                <a:lnTo>
                  <a:pt x="227" y="487"/>
                </a:lnTo>
                <a:cubicBezTo>
                  <a:pt x="227" y="466"/>
                  <a:pt x="244" y="448"/>
                  <a:pt x="265" y="448"/>
                </a:cubicBezTo>
                <a:lnTo>
                  <a:pt x="364" y="448"/>
                </a:lnTo>
                <a:cubicBezTo>
                  <a:pt x="385" y="448"/>
                  <a:pt x="403" y="466"/>
                  <a:pt x="403" y="487"/>
                </a:cubicBezTo>
                <a:lnTo>
                  <a:pt x="403" y="527"/>
                </a:lnTo>
                <a:lnTo>
                  <a:pt x="409" y="527"/>
                </a:lnTo>
                <a:lnTo>
                  <a:pt x="424" y="527"/>
                </a:lnTo>
                <a:lnTo>
                  <a:pt x="433" y="527"/>
                </a:lnTo>
                <a:lnTo>
                  <a:pt x="433" y="487"/>
                </a:lnTo>
                <a:cubicBezTo>
                  <a:pt x="433" y="466"/>
                  <a:pt x="450" y="448"/>
                  <a:pt x="471" y="448"/>
                </a:cubicBezTo>
                <a:lnTo>
                  <a:pt x="570" y="448"/>
                </a:lnTo>
                <a:cubicBezTo>
                  <a:pt x="591" y="448"/>
                  <a:pt x="608" y="466"/>
                  <a:pt x="608" y="487"/>
                </a:cubicBezTo>
                <a:lnTo>
                  <a:pt x="608" y="527"/>
                </a:lnTo>
                <a:lnTo>
                  <a:pt x="614" y="527"/>
                </a:lnTo>
                <a:lnTo>
                  <a:pt x="630" y="527"/>
                </a:lnTo>
                <a:lnTo>
                  <a:pt x="638" y="527"/>
                </a:lnTo>
                <a:lnTo>
                  <a:pt x="638" y="549"/>
                </a:lnTo>
                <a:lnTo>
                  <a:pt x="630" y="549"/>
                </a:lnTo>
                <a:lnTo>
                  <a:pt x="614" y="549"/>
                </a:lnTo>
                <a:lnTo>
                  <a:pt x="608" y="549"/>
                </a:lnTo>
                <a:lnTo>
                  <a:pt x="608" y="603"/>
                </a:lnTo>
                <a:lnTo>
                  <a:pt x="433" y="603"/>
                </a:lnTo>
                <a:lnTo>
                  <a:pt x="433" y="549"/>
                </a:lnTo>
                <a:lnTo>
                  <a:pt x="424" y="549"/>
                </a:lnTo>
                <a:lnTo>
                  <a:pt x="409" y="549"/>
                </a:lnTo>
                <a:lnTo>
                  <a:pt x="403" y="549"/>
                </a:lnTo>
                <a:lnTo>
                  <a:pt x="403" y="603"/>
                </a:lnTo>
                <a:lnTo>
                  <a:pt x="227" y="603"/>
                </a:lnTo>
                <a:lnTo>
                  <a:pt x="227" y="549"/>
                </a:lnTo>
                <a:lnTo>
                  <a:pt x="221" y="549"/>
                </a:lnTo>
                <a:lnTo>
                  <a:pt x="203" y="549"/>
                </a:lnTo>
                <a:lnTo>
                  <a:pt x="200" y="549"/>
                </a:lnTo>
                <a:lnTo>
                  <a:pt x="200" y="603"/>
                </a:lnTo>
                <a:lnTo>
                  <a:pt x="24" y="603"/>
                </a:lnTo>
                <a:lnTo>
                  <a:pt x="24" y="549"/>
                </a:lnTo>
                <a:lnTo>
                  <a:pt x="0" y="549"/>
                </a:lnTo>
                <a:lnTo>
                  <a:pt x="0" y="527"/>
                </a:lnTo>
                <a:lnTo>
                  <a:pt x="24" y="527"/>
                </a:lnTo>
                <a:lnTo>
                  <a:pt x="24" y="487"/>
                </a:lnTo>
                <a:cubicBezTo>
                  <a:pt x="24" y="466"/>
                  <a:pt x="41" y="448"/>
                  <a:pt x="62" y="448"/>
                </a:cubicBezTo>
                <a:close/>
                <a:moveTo>
                  <a:pt x="152" y="0"/>
                </a:moveTo>
                <a:cubicBezTo>
                  <a:pt x="176" y="0"/>
                  <a:pt x="196" y="20"/>
                  <a:pt x="196" y="44"/>
                </a:cubicBezTo>
                <a:cubicBezTo>
                  <a:pt x="196" y="69"/>
                  <a:pt x="176" y="88"/>
                  <a:pt x="152" y="88"/>
                </a:cubicBezTo>
                <a:cubicBezTo>
                  <a:pt x="127" y="88"/>
                  <a:pt x="108" y="69"/>
                  <a:pt x="108" y="44"/>
                </a:cubicBezTo>
                <a:cubicBezTo>
                  <a:pt x="108" y="20"/>
                  <a:pt x="127" y="0"/>
                  <a:pt x="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1856520" y="1295280"/>
            <a:ext cx="321840" cy="414000"/>
          </a:xfrm>
          <a:custGeom>
            <a:avLst/>
            <a:gdLst/>
            <a:ahLst/>
            <a:rect l="l" t="t" r="r" b="b"/>
            <a:pathLst>
              <a:path w="491" h="631">
                <a:moveTo>
                  <a:pt x="2" y="492"/>
                </a:moveTo>
                <a:lnTo>
                  <a:pt x="2" y="492"/>
                </a:lnTo>
                <a:cubicBezTo>
                  <a:pt x="2" y="494"/>
                  <a:pt x="2" y="496"/>
                  <a:pt x="2" y="498"/>
                </a:cubicBezTo>
                <a:cubicBezTo>
                  <a:pt x="2" y="570"/>
                  <a:pt x="51" y="628"/>
                  <a:pt x="121" y="631"/>
                </a:cubicBezTo>
                <a:lnTo>
                  <a:pt x="122" y="631"/>
                </a:lnTo>
                <a:cubicBezTo>
                  <a:pt x="124" y="631"/>
                  <a:pt x="125" y="631"/>
                  <a:pt x="127" y="631"/>
                </a:cubicBezTo>
                <a:cubicBezTo>
                  <a:pt x="128" y="631"/>
                  <a:pt x="130" y="631"/>
                  <a:pt x="131" y="631"/>
                </a:cubicBezTo>
                <a:lnTo>
                  <a:pt x="257" y="631"/>
                </a:lnTo>
                <a:cubicBezTo>
                  <a:pt x="249" y="621"/>
                  <a:pt x="244" y="609"/>
                  <a:pt x="244" y="595"/>
                </a:cubicBezTo>
                <a:cubicBezTo>
                  <a:pt x="244" y="580"/>
                  <a:pt x="250" y="567"/>
                  <a:pt x="259" y="556"/>
                </a:cubicBezTo>
                <a:lnTo>
                  <a:pt x="247" y="556"/>
                </a:lnTo>
                <a:lnTo>
                  <a:pt x="243" y="556"/>
                </a:lnTo>
                <a:cubicBezTo>
                  <a:pt x="211" y="556"/>
                  <a:pt x="184" y="530"/>
                  <a:pt x="184" y="498"/>
                </a:cubicBezTo>
                <a:cubicBezTo>
                  <a:pt x="184" y="496"/>
                  <a:pt x="184" y="494"/>
                  <a:pt x="185" y="492"/>
                </a:cubicBezTo>
                <a:cubicBezTo>
                  <a:pt x="186" y="478"/>
                  <a:pt x="192" y="466"/>
                  <a:pt x="202" y="457"/>
                </a:cubicBezTo>
                <a:cubicBezTo>
                  <a:pt x="197" y="455"/>
                  <a:pt x="192" y="453"/>
                  <a:pt x="188" y="450"/>
                </a:cubicBezTo>
                <a:cubicBezTo>
                  <a:pt x="172" y="439"/>
                  <a:pt x="162" y="421"/>
                  <a:pt x="162" y="401"/>
                </a:cubicBezTo>
                <a:cubicBezTo>
                  <a:pt x="162" y="391"/>
                  <a:pt x="165" y="381"/>
                  <a:pt x="170" y="373"/>
                </a:cubicBezTo>
                <a:cubicBezTo>
                  <a:pt x="170" y="372"/>
                  <a:pt x="170" y="372"/>
                  <a:pt x="170" y="372"/>
                </a:cubicBezTo>
                <a:cubicBezTo>
                  <a:pt x="178" y="358"/>
                  <a:pt x="192" y="348"/>
                  <a:pt x="207" y="345"/>
                </a:cubicBezTo>
                <a:cubicBezTo>
                  <a:pt x="209" y="344"/>
                  <a:pt x="211" y="344"/>
                  <a:pt x="213" y="344"/>
                </a:cubicBezTo>
                <a:cubicBezTo>
                  <a:pt x="212" y="343"/>
                  <a:pt x="211" y="342"/>
                  <a:pt x="211" y="342"/>
                </a:cubicBezTo>
                <a:cubicBezTo>
                  <a:pt x="203" y="332"/>
                  <a:pt x="198" y="319"/>
                  <a:pt x="198" y="305"/>
                </a:cubicBezTo>
                <a:cubicBezTo>
                  <a:pt x="198" y="288"/>
                  <a:pt x="205" y="272"/>
                  <a:pt x="217" y="262"/>
                </a:cubicBezTo>
                <a:cubicBezTo>
                  <a:pt x="227" y="252"/>
                  <a:pt x="241" y="246"/>
                  <a:pt x="256" y="246"/>
                </a:cubicBezTo>
                <a:lnTo>
                  <a:pt x="278" y="246"/>
                </a:lnTo>
                <a:cubicBezTo>
                  <a:pt x="306" y="185"/>
                  <a:pt x="316" y="120"/>
                  <a:pt x="307" y="83"/>
                </a:cubicBezTo>
                <a:cubicBezTo>
                  <a:pt x="286" y="0"/>
                  <a:pt x="217" y="20"/>
                  <a:pt x="212" y="67"/>
                </a:cubicBezTo>
                <a:cubicBezTo>
                  <a:pt x="195" y="209"/>
                  <a:pt x="7" y="231"/>
                  <a:pt x="2" y="273"/>
                </a:cubicBezTo>
                <a:cubicBezTo>
                  <a:pt x="2" y="273"/>
                  <a:pt x="0" y="289"/>
                  <a:pt x="2" y="309"/>
                </a:cubicBezTo>
                <a:lnTo>
                  <a:pt x="2" y="492"/>
                </a:lnTo>
                <a:close/>
                <a:moveTo>
                  <a:pt x="256" y="270"/>
                </a:moveTo>
                <a:cubicBezTo>
                  <a:pt x="237" y="270"/>
                  <a:pt x="221" y="286"/>
                  <a:pt x="221" y="305"/>
                </a:cubicBezTo>
                <a:cubicBezTo>
                  <a:pt x="221" y="312"/>
                  <a:pt x="223" y="319"/>
                  <a:pt x="227" y="324"/>
                </a:cubicBezTo>
                <a:cubicBezTo>
                  <a:pt x="233" y="334"/>
                  <a:pt x="244" y="340"/>
                  <a:pt x="256" y="340"/>
                </a:cubicBezTo>
                <a:lnTo>
                  <a:pt x="349" y="340"/>
                </a:lnTo>
                <a:lnTo>
                  <a:pt x="436" y="340"/>
                </a:lnTo>
                <a:cubicBezTo>
                  <a:pt x="455" y="340"/>
                  <a:pt x="471" y="324"/>
                  <a:pt x="471" y="305"/>
                </a:cubicBezTo>
                <a:cubicBezTo>
                  <a:pt x="471" y="286"/>
                  <a:pt x="455" y="270"/>
                  <a:pt x="436" y="270"/>
                </a:cubicBezTo>
                <a:lnTo>
                  <a:pt x="349" y="270"/>
                </a:lnTo>
                <a:lnTo>
                  <a:pt x="265" y="270"/>
                </a:lnTo>
                <a:lnTo>
                  <a:pt x="256" y="270"/>
                </a:lnTo>
                <a:close/>
                <a:moveTo>
                  <a:pt x="349" y="366"/>
                </a:moveTo>
                <a:lnTo>
                  <a:pt x="221" y="366"/>
                </a:lnTo>
                <a:cubicBezTo>
                  <a:pt x="209" y="366"/>
                  <a:pt x="198" y="372"/>
                  <a:pt x="192" y="382"/>
                </a:cubicBezTo>
                <a:cubicBezTo>
                  <a:pt x="188" y="387"/>
                  <a:pt x="186" y="394"/>
                  <a:pt x="186" y="401"/>
                </a:cubicBezTo>
                <a:cubicBezTo>
                  <a:pt x="186" y="421"/>
                  <a:pt x="201" y="436"/>
                  <a:pt x="221" y="436"/>
                </a:cubicBezTo>
                <a:lnTo>
                  <a:pt x="245" y="436"/>
                </a:lnTo>
                <a:lnTo>
                  <a:pt x="349" y="436"/>
                </a:lnTo>
                <a:lnTo>
                  <a:pt x="456" y="436"/>
                </a:lnTo>
                <a:cubicBezTo>
                  <a:pt x="475" y="436"/>
                  <a:pt x="491" y="421"/>
                  <a:pt x="491" y="401"/>
                </a:cubicBezTo>
                <a:cubicBezTo>
                  <a:pt x="491" y="382"/>
                  <a:pt x="475" y="366"/>
                  <a:pt x="456" y="366"/>
                </a:cubicBezTo>
                <a:lnTo>
                  <a:pt x="349" y="366"/>
                </a:lnTo>
                <a:close/>
                <a:moveTo>
                  <a:pt x="449" y="533"/>
                </a:moveTo>
                <a:cubicBezTo>
                  <a:pt x="469" y="533"/>
                  <a:pt x="484" y="517"/>
                  <a:pt x="484" y="498"/>
                </a:cubicBezTo>
                <a:cubicBezTo>
                  <a:pt x="484" y="479"/>
                  <a:pt x="469" y="463"/>
                  <a:pt x="449" y="463"/>
                </a:cubicBezTo>
                <a:lnTo>
                  <a:pt x="349" y="463"/>
                </a:lnTo>
                <a:lnTo>
                  <a:pt x="315" y="463"/>
                </a:lnTo>
                <a:lnTo>
                  <a:pt x="256" y="463"/>
                </a:lnTo>
                <a:lnTo>
                  <a:pt x="243" y="463"/>
                </a:lnTo>
                <a:cubicBezTo>
                  <a:pt x="225" y="463"/>
                  <a:pt x="211" y="476"/>
                  <a:pt x="208" y="492"/>
                </a:cubicBezTo>
                <a:cubicBezTo>
                  <a:pt x="208" y="494"/>
                  <a:pt x="208" y="496"/>
                  <a:pt x="208" y="498"/>
                </a:cubicBezTo>
                <a:cubicBezTo>
                  <a:pt x="208" y="517"/>
                  <a:pt x="223" y="533"/>
                  <a:pt x="243" y="533"/>
                </a:cubicBezTo>
                <a:lnTo>
                  <a:pt x="256" y="533"/>
                </a:lnTo>
                <a:lnTo>
                  <a:pt x="315" y="533"/>
                </a:lnTo>
                <a:lnTo>
                  <a:pt x="449" y="533"/>
                </a:lnTo>
                <a:close/>
                <a:moveTo>
                  <a:pt x="303" y="630"/>
                </a:moveTo>
                <a:lnTo>
                  <a:pt x="315" y="630"/>
                </a:lnTo>
                <a:lnTo>
                  <a:pt x="409" y="630"/>
                </a:lnTo>
                <a:cubicBezTo>
                  <a:pt x="429" y="630"/>
                  <a:pt x="444" y="614"/>
                  <a:pt x="444" y="595"/>
                </a:cubicBezTo>
                <a:cubicBezTo>
                  <a:pt x="444" y="575"/>
                  <a:pt x="429" y="560"/>
                  <a:pt x="409" y="560"/>
                </a:cubicBezTo>
                <a:lnTo>
                  <a:pt x="315" y="560"/>
                </a:lnTo>
                <a:lnTo>
                  <a:pt x="303" y="560"/>
                </a:lnTo>
                <a:cubicBezTo>
                  <a:pt x="283" y="560"/>
                  <a:pt x="268" y="575"/>
                  <a:pt x="268" y="595"/>
                </a:cubicBezTo>
                <a:cubicBezTo>
                  <a:pt x="268" y="614"/>
                  <a:pt x="283" y="630"/>
                  <a:pt x="303" y="6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1807920" y="3481920"/>
            <a:ext cx="388440" cy="415440"/>
          </a:xfrm>
          <a:custGeom>
            <a:avLst/>
            <a:gdLst/>
            <a:ahLst/>
            <a:rect l="l" t="t" r="r" b="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"/>
          <p:cNvSpPr/>
          <p:nvPr/>
        </p:nvSpPr>
        <p:spPr>
          <a:xfrm>
            <a:off x="2642040" y="1295280"/>
            <a:ext cx="5544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组名：乐码小组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2642040" y="2215440"/>
            <a:ext cx="5544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口号：乐游天下、码到成功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2642040" y="3313080"/>
            <a:ext cx="5544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组长：高国乐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2642040" y="4527360"/>
            <a:ext cx="8496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组员：段然、李杨、王鹏、常延清、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	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  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李绍维、冀少伟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图片 1" descr=""/>
          <p:cNvPicPr/>
          <p:nvPr/>
        </p:nvPicPr>
        <p:blipFill>
          <a:blip r:embed="rId1"/>
          <a:stretch/>
        </p:blipFill>
        <p:spPr>
          <a:xfrm>
            <a:off x="689040" y="1314000"/>
            <a:ext cx="7145280" cy="4229280"/>
          </a:xfrm>
          <a:prstGeom prst="rect">
            <a:avLst/>
          </a:prstGeom>
          <a:ln>
            <a:noFill/>
          </a:ln>
        </p:spPr>
      </p:pic>
      <p:sp>
        <p:nvSpPr>
          <p:cNvPr id="538" name="CustomShape 1"/>
          <p:cNvSpPr/>
          <p:nvPr/>
        </p:nvSpPr>
        <p:spPr>
          <a:xfrm>
            <a:off x="7682400" y="3762360"/>
            <a:ext cx="187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7529760" y="4842360"/>
            <a:ext cx="202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5513760" y="5364000"/>
            <a:ext cx="36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4"/>
          <p:cNvSpPr/>
          <p:nvPr/>
        </p:nvSpPr>
        <p:spPr>
          <a:xfrm>
            <a:off x="9554400" y="3546360"/>
            <a:ext cx="1913040" cy="359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输入账号和密码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9554400" y="4661280"/>
            <a:ext cx="143136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注册按钮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6"/>
          <p:cNvSpPr/>
          <p:nvPr/>
        </p:nvSpPr>
        <p:spPr>
          <a:xfrm>
            <a:off x="4793760" y="5922720"/>
            <a:ext cx="143964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登录按钮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7"/>
          <p:cNvSpPr/>
          <p:nvPr/>
        </p:nvSpPr>
        <p:spPr>
          <a:xfrm>
            <a:off x="924120" y="481320"/>
            <a:ext cx="27975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游戏大厅客户端图形界面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8"/>
          <p:cNvSpPr/>
          <p:nvPr/>
        </p:nvSpPr>
        <p:spPr>
          <a:xfrm>
            <a:off x="365400" y="4402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90" dur="indefinite" restart="never" nodeType="tmRoot">
          <p:childTnLst>
            <p:seq>
              <p:cTn id="1491" dur="indefinite" nodeType="mainSeq">
                <p:childTnLst>
                  <p:par>
                    <p:cTn id="1492" fill="hold">
                      <p:stCondLst>
                        <p:cond delay="indefinite"/>
                      </p:stCondLst>
                      <p:childTnLst>
                        <p:par>
                          <p:cTn id="1493" fill="hold">
                            <p:stCondLst>
                              <p:cond delay="0"/>
                            </p:stCondLst>
                            <p:childTnLst>
                              <p:par>
                                <p:cTn id="149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6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7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8" fill="hold">
                      <p:stCondLst>
                        <p:cond delay="indefinite"/>
                      </p:stCondLst>
                      <p:childTnLst>
                        <p:par>
                          <p:cTn id="1499" fill="hold">
                            <p:stCondLst>
                              <p:cond delay="0"/>
                            </p:stCondLst>
                            <p:childTnLst>
                              <p:par>
                                <p:cTn id="150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2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3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4" fill="hold">
                      <p:stCondLst>
                        <p:cond delay="indefinite"/>
                      </p:stCondLst>
                      <p:childTnLst>
                        <p:par>
                          <p:cTn id="1505" fill="hold">
                            <p:stCondLst>
                              <p:cond delay="0"/>
                            </p:stCondLst>
                            <p:childTnLst>
                              <p:par>
                                <p:cTn id="150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9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2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3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1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7" dur="3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8" dur="3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9" dur="3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20" dur="3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图片 1" descr=""/>
          <p:cNvPicPr/>
          <p:nvPr/>
        </p:nvPicPr>
        <p:blipFill>
          <a:blip r:embed="rId1"/>
          <a:stretch/>
        </p:blipFill>
        <p:spPr>
          <a:xfrm>
            <a:off x="1201680" y="1442880"/>
            <a:ext cx="5952600" cy="3971520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4658400" y="5066640"/>
            <a:ext cx="36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2"/>
          <p:cNvSpPr/>
          <p:nvPr/>
        </p:nvSpPr>
        <p:spPr>
          <a:xfrm>
            <a:off x="3578040" y="5625360"/>
            <a:ext cx="2160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提交注册信息按钮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5666040" y="3143160"/>
            <a:ext cx="266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4"/>
          <p:cNvSpPr/>
          <p:nvPr/>
        </p:nvSpPr>
        <p:spPr>
          <a:xfrm>
            <a:off x="8330760" y="2962080"/>
            <a:ext cx="2448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注册相关信息输入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924120" y="481320"/>
            <a:ext cx="27975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游戏大厅客户端图形界面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365400" y="4402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21" dur="indefinite" restart="never" nodeType="tmRoot">
          <p:childTnLst>
            <p:seq>
              <p:cTn id="1522" dur="indefinite" nodeType="mainSeq">
                <p:childTnLst>
                  <p:par>
                    <p:cTn id="1523" fill="hold">
                      <p:stCondLst>
                        <p:cond delay="indefinite"/>
                      </p:stCondLst>
                      <p:childTnLst>
                        <p:par>
                          <p:cTn id="1524" fill="hold">
                            <p:stCondLst>
                              <p:cond delay="0"/>
                            </p:stCondLst>
                            <p:childTnLst>
                              <p:par>
                                <p:cTn id="15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8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9" fill="hold">
                      <p:stCondLst>
                        <p:cond delay="indefinite"/>
                      </p:stCondLst>
                      <p:childTnLst>
                        <p:par>
                          <p:cTn id="1530" fill="hold">
                            <p:stCondLst>
                              <p:cond delay="0"/>
                            </p:stCondLst>
                            <p:childTnLst>
                              <p:par>
                                <p:cTn id="15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3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4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7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8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9" fill="hold">
                            <p:stCondLst>
                              <p:cond delay="500"/>
                            </p:stCondLst>
                            <p:childTnLst>
                              <p:par>
                                <p:cTn id="1540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2" dur="3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3" dur="3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4" dur="3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45" dur="3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图片 1" descr=""/>
          <p:cNvPicPr/>
          <p:nvPr/>
        </p:nvPicPr>
        <p:blipFill>
          <a:blip r:embed="rId1"/>
          <a:stretch/>
        </p:blipFill>
        <p:spPr>
          <a:xfrm>
            <a:off x="697680" y="1268640"/>
            <a:ext cx="6626520" cy="3928320"/>
          </a:xfrm>
          <a:prstGeom prst="rect">
            <a:avLst/>
          </a:prstGeom>
          <a:ln>
            <a:noFill/>
          </a:ln>
        </p:spPr>
      </p:pic>
      <p:sp>
        <p:nvSpPr>
          <p:cNvPr id="554" name="CustomShape 1"/>
          <p:cNvSpPr/>
          <p:nvPr/>
        </p:nvSpPr>
        <p:spPr>
          <a:xfrm>
            <a:off x="2786040" y="3573000"/>
            <a:ext cx="540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2"/>
          <p:cNvSpPr/>
          <p:nvPr/>
        </p:nvSpPr>
        <p:spPr>
          <a:xfrm>
            <a:off x="3938040" y="4005000"/>
            <a:ext cx="424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3"/>
          <p:cNvSpPr/>
          <p:nvPr/>
        </p:nvSpPr>
        <p:spPr>
          <a:xfrm>
            <a:off x="3938040" y="4509000"/>
            <a:ext cx="424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4"/>
          <p:cNvSpPr/>
          <p:nvPr/>
        </p:nvSpPr>
        <p:spPr>
          <a:xfrm>
            <a:off x="8186760" y="3324240"/>
            <a:ext cx="2448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快速进入游戏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5"/>
          <p:cNvSpPr/>
          <p:nvPr/>
        </p:nvSpPr>
        <p:spPr>
          <a:xfrm>
            <a:off x="8186760" y="3823920"/>
            <a:ext cx="3024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输入房间号并创建游戏房间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6"/>
          <p:cNvSpPr/>
          <p:nvPr/>
        </p:nvSpPr>
        <p:spPr>
          <a:xfrm>
            <a:off x="8186760" y="4327920"/>
            <a:ext cx="3024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输入房间号并加入游戏房间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7"/>
          <p:cNvSpPr/>
          <p:nvPr/>
        </p:nvSpPr>
        <p:spPr>
          <a:xfrm>
            <a:off x="924120" y="481320"/>
            <a:ext cx="2797560" cy="5191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游戏大厅客户端图形界面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8"/>
          <p:cNvSpPr/>
          <p:nvPr/>
        </p:nvSpPr>
        <p:spPr>
          <a:xfrm>
            <a:off x="365400" y="4402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46" dur="indefinite" restart="never" nodeType="tmRoot">
          <p:childTnLst>
            <p:seq>
              <p:cTn id="1547" dur="indefinite" nodeType="mainSeq">
                <p:childTnLst>
                  <p:par>
                    <p:cTn id="1548" fill="hold">
                      <p:stCondLst>
                        <p:cond delay="indefinite"/>
                      </p:stCondLst>
                      <p:childTnLst>
                        <p:par>
                          <p:cTn id="1549" fill="hold">
                            <p:stCondLst>
                              <p:cond delay="0"/>
                            </p:stCondLst>
                            <p:childTnLst>
                              <p:par>
                                <p:cTn id="155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2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3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4" fill="hold">
                      <p:stCondLst>
                        <p:cond delay="indefinite"/>
                      </p:stCondLst>
                      <p:childTnLst>
                        <p:par>
                          <p:cTn id="1555" fill="hold">
                            <p:stCondLst>
                              <p:cond delay="0"/>
                            </p:stCondLst>
                            <p:childTnLst>
                              <p:par>
                                <p:cTn id="155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8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9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0" fill="hold">
                      <p:stCondLst>
                        <p:cond delay="indefinite"/>
                      </p:stCondLst>
                      <p:childTnLst>
                        <p:par>
                          <p:cTn id="1561" fill="hold">
                            <p:stCondLst>
                              <p:cond delay="0"/>
                            </p:stCondLst>
                            <p:childTnLst>
                              <p:par>
                                <p:cTn id="156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4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5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8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9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500"/>
                            </p:stCondLst>
                            <p:childTnLst>
                              <p:par>
                                <p:cTn id="157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3" dur="3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4" dur="3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5" dur="3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76" dur="3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图片 68" descr=""/>
          <p:cNvPicPr/>
          <p:nvPr/>
        </p:nvPicPr>
        <p:blipFill>
          <a:blip r:embed="rId1"/>
          <a:stretch/>
        </p:blipFill>
        <p:spPr>
          <a:xfrm>
            <a:off x="1490040" y="894960"/>
            <a:ext cx="6840360" cy="4754520"/>
          </a:xfrm>
          <a:prstGeom prst="rect">
            <a:avLst/>
          </a:prstGeom>
          <a:ln>
            <a:noFill/>
          </a:ln>
        </p:spPr>
      </p:pic>
      <p:sp>
        <p:nvSpPr>
          <p:cNvPr id="563" name="CustomShape 1"/>
          <p:cNvSpPr/>
          <p:nvPr/>
        </p:nvSpPr>
        <p:spPr>
          <a:xfrm>
            <a:off x="7322400" y="3919320"/>
            <a:ext cx="187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"/>
          <p:cNvSpPr/>
          <p:nvPr/>
        </p:nvSpPr>
        <p:spPr>
          <a:xfrm>
            <a:off x="9194760" y="5287680"/>
            <a:ext cx="2016000" cy="3618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显示手牌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9194760" y="3222720"/>
            <a:ext cx="2016000" cy="3596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显示当前手牌数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9194760" y="3729240"/>
            <a:ext cx="201600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斗地主叫分按钮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"/>
          <p:cNvSpPr/>
          <p:nvPr/>
        </p:nvSpPr>
        <p:spPr>
          <a:xfrm>
            <a:off x="8114760" y="3403080"/>
            <a:ext cx="107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6"/>
          <p:cNvSpPr/>
          <p:nvPr/>
        </p:nvSpPr>
        <p:spPr>
          <a:xfrm>
            <a:off x="6890400" y="5431680"/>
            <a:ext cx="2304000" cy="3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7"/>
          <p:cNvSpPr/>
          <p:nvPr/>
        </p:nvSpPr>
        <p:spPr>
          <a:xfrm>
            <a:off x="1047600" y="22068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8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77" dur="indefinite" restart="never" nodeType="tmRoot">
          <p:childTnLst>
            <p:seq>
              <p:cTn id="1578" dur="indefinite" nodeType="mainSeq">
                <p:childTnLst>
                  <p:par>
                    <p:cTn id="1579" fill="hold">
                      <p:stCondLst>
                        <p:cond delay="indefinite"/>
                      </p:stCondLst>
                      <p:childTnLst>
                        <p:par>
                          <p:cTn id="1580" fill="hold">
                            <p:stCondLst>
                              <p:cond delay="0"/>
                            </p:stCondLst>
                            <p:childTnLst>
                              <p:par>
                                <p:cTn id="15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3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4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9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0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1" fill="hold">
                      <p:stCondLst>
                        <p:cond delay="indefinite"/>
                      </p:stCondLst>
                      <p:childTnLst>
                        <p:par>
                          <p:cTn id="1592" fill="hold">
                            <p:stCondLst>
                              <p:cond delay="0"/>
                            </p:stCondLst>
                            <p:childTnLst>
                              <p:par>
                                <p:cTn id="15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5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6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7" fill="hold">
                      <p:stCondLst>
                        <p:cond delay="indefinite"/>
                      </p:stCondLst>
                      <p:childTnLst>
                        <p:par>
                          <p:cTn id="1598" fill="hold">
                            <p:stCondLst>
                              <p:cond delay="0"/>
                            </p:stCondLst>
                            <p:childTnLst>
                              <p:par>
                                <p:cTn id="15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1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3" fill="hold">
                            <p:stCondLst>
                              <p:cond delay="500"/>
                            </p:stCondLst>
                            <p:childTnLst>
                              <p:par>
                                <p:cTn id="160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6" dur="3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7" dur="3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8" dur="3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09"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图片 2" descr=""/>
          <p:cNvPicPr/>
          <p:nvPr/>
        </p:nvPicPr>
        <p:blipFill>
          <a:blip r:embed="rId1"/>
          <a:stretch/>
        </p:blipFill>
        <p:spPr>
          <a:xfrm>
            <a:off x="2210040" y="905400"/>
            <a:ext cx="6567480" cy="4522320"/>
          </a:xfrm>
          <a:prstGeom prst="rect">
            <a:avLst/>
          </a:prstGeom>
          <a:ln>
            <a:noFill/>
          </a:ln>
        </p:spPr>
      </p:pic>
      <p:sp>
        <p:nvSpPr>
          <p:cNvPr id="572" name="CustomShape 1"/>
          <p:cNvSpPr/>
          <p:nvPr/>
        </p:nvSpPr>
        <p:spPr>
          <a:xfrm>
            <a:off x="6261120" y="2187720"/>
            <a:ext cx="324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"/>
          <p:cNvSpPr/>
          <p:nvPr/>
        </p:nvSpPr>
        <p:spPr>
          <a:xfrm>
            <a:off x="7502040" y="3772080"/>
            <a:ext cx="1999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6765120" y="4204080"/>
            <a:ext cx="27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4"/>
          <p:cNvSpPr/>
          <p:nvPr/>
        </p:nvSpPr>
        <p:spPr>
          <a:xfrm>
            <a:off x="8751240" y="1539720"/>
            <a:ext cx="74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5"/>
          <p:cNvSpPr/>
          <p:nvPr/>
        </p:nvSpPr>
        <p:spPr>
          <a:xfrm>
            <a:off x="2804760" y="5392080"/>
            <a:ext cx="360" cy="64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6"/>
          <p:cNvSpPr/>
          <p:nvPr/>
        </p:nvSpPr>
        <p:spPr>
          <a:xfrm>
            <a:off x="9501480" y="4013640"/>
            <a:ext cx="201600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出牌倒计时按钮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9501480" y="3581640"/>
            <a:ext cx="201600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出牌、不出按钮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012760" y="6040080"/>
            <a:ext cx="158364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地主头像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9501480" y="1997640"/>
            <a:ext cx="201600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斗地主底牌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9501480" y="1349640"/>
            <a:ext cx="2016000" cy="3801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农民头像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1047600" y="220680"/>
            <a:ext cx="2187720" cy="4723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9eb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游戏图形界面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10" dur="indefinite" restart="never" nodeType="tmRoot">
          <p:childTnLst>
            <p:seq>
              <p:cTn id="1611" dur="indefinite" nodeType="mainSeq">
                <p:childTnLst>
                  <p:par>
                    <p:cTn id="1612" fill="hold">
                      <p:stCondLst>
                        <p:cond delay="indefinite"/>
                      </p:stCondLst>
                      <p:childTnLst>
                        <p:par>
                          <p:cTn id="1613" fill="hold">
                            <p:stCondLst>
                              <p:cond delay="0"/>
                            </p:stCondLst>
                            <p:childTnLst>
                              <p:par>
                                <p:cTn id="16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7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8" fill="hold">
                      <p:stCondLst>
                        <p:cond delay="indefinite"/>
                      </p:stCondLst>
                      <p:childTnLst>
                        <p:par>
                          <p:cTn id="1619" fill="hold">
                            <p:stCondLst>
                              <p:cond delay="0"/>
                            </p:stCondLst>
                            <p:childTnLst>
                              <p:par>
                                <p:cTn id="162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4" fill="hold">
                      <p:stCondLst>
                        <p:cond delay="indefinite"/>
                      </p:stCondLst>
                      <p:childTnLst>
                        <p:par>
                          <p:cTn id="1625" fill="hold">
                            <p:stCondLst>
                              <p:cond delay="0"/>
                            </p:stCondLst>
                            <p:childTnLst>
                              <p:par>
                                <p:cTn id="16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8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9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0" fill="hold">
                      <p:stCondLst>
                        <p:cond delay="indefinite"/>
                      </p:stCondLst>
                      <p:childTnLst>
                        <p:par>
                          <p:cTn id="1631" fill="hold">
                            <p:stCondLst>
                              <p:cond delay="0"/>
                            </p:stCondLst>
                            <p:childTnLst>
                              <p:par>
                                <p:cTn id="16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4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5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6" fill="hold">
                      <p:stCondLst>
                        <p:cond delay="indefinite"/>
                      </p:stCondLst>
                      <p:childTnLst>
                        <p:par>
                          <p:cTn id="1637" fill="hold">
                            <p:stCondLst>
                              <p:cond delay="0"/>
                            </p:stCondLst>
                            <p:childTnLst>
                              <p:par>
                                <p:cTn id="163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0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1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2" fill="hold">
                      <p:stCondLst>
                        <p:cond delay="indefinite"/>
                      </p:stCondLst>
                      <p:childTnLst>
                        <p:par>
                          <p:cTn id="1643" fill="hold">
                            <p:stCondLst>
                              <p:cond delay="0"/>
                            </p:stCondLst>
                            <p:childTnLst>
                              <p:par>
                                <p:cTn id="16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6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500"/>
                            </p:stCondLst>
                            <p:childTnLst>
                              <p:par>
                                <p:cTn id="1649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1" dur="3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2" dur="3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3" dur="3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54" dur="3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icture 2" descr=""/>
          <p:cNvPicPr/>
          <p:nvPr/>
        </p:nvPicPr>
        <p:blipFill>
          <a:blip r:embed="rId1"/>
          <a:stretch/>
        </p:blipFill>
        <p:spPr>
          <a:xfrm>
            <a:off x="4442040" y="188640"/>
            <a:ext cx="7341840" cy="6200280"/>
          </a:xfrm>
          <a:prstGeom prst="rect">
            <a:avLst/>
          </a:prstGeom>
          <a:ln w="9360">
            <a:noFill/>
          </a:ln>
        </p:spPr>
      </p:pic>
      <p:sp>
        <p:nvSpPr>
          <p:cNvPr id="585" name="CustomShape 1"/>
          <p:cNvSpPr/>
          <p:nvPr/>
        </p:nvSpPr>
        <p:spPr>
          <a:xfrm>
            <a:off x="625680" y="188640"/>
            <a:ext cx="3540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登陆服务器架构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5" dur="indefinite" restart="never" nodeType="tmRoot">
          <p:childTnLst>
            <p:seq>
              <p:cTn id="1656" dur="indefinite" nodeType="mainSeq">
                <p:childTnLst>
                  <p:par>
                    <p:cTn id="1657" fill="hold">
                      <p:stCondLst>
                        <p:cond delay="indefinite"/>
                      </p:stCondLst>
                      <p:childTnLst>
                        <p:par>
                          <p:cTn id="1658" fill="hold">
                            <p:stCondLst>
                              <p:cond delay="0"/>
                            </p:stCondLst>
                            <p:childTnLst>
                              <p:par>
                                <p:cTn id="1659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4" descr=""/>
          <p:cNvPicPr/>
          <p:nvPr/>
        </p:nvPicPr>
        <p:blipFill>
          <a:blip r:embed="rId1"/>
          <a:stretch/>
        </p:blipFill>
        <p:spPr>
          <a:xfrm>
            <a:off x="2008080" y="1109520"/>
            <a:ext cx="8179920" cy="46382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icture 3" descr=""/>
          <p:cNvPicPr/>
          <p:nvPr/>
        </p:nvPicPr>
        <p:blipFill>
          <a:blip r:embed="rId1"/>
          <a:stretch/>
        </p:blipFill>
        <p:spPr>
          <a:xfrm>
            <a:off x="1979640" y="752400"/>
            <a:ext cx="8237160" cy="53528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121680" y="332640"/>
            <a:ext cx="424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逻辑服务器架构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9" name="Picture 2" descr=""/>
          <p:cNvPicPr/>
          <p:nvPr/>
        </p:nvPicPr>
        <p:blipFill>
          <a:blip r:embed="rId1"/>
          <a:stretch/>
        </p:blipFill>
        <p:spPr>
          <a:xfrm>
            <a:off x="4082040" y="0"/>
            <a:ext cx="6760800" cy="6951240"/>
          </a:xfrm>
          <a:prstGeom prst="rect">
            <a:avLst/>
          </a:prstGeom>
          <a:ln w="9360">
            <a:noFill/>
          </a:ln>
        </p:spPr>
      </p:pic>
    </p:spTree>
  </p:cSld>
  <p:transition spd="slow" advTm="3000">
    <p:fade/>
  </p:transition>
  <p:timing>
    <p:tnLst>
      <p:par>
        <p:cTn id="1664" dur="indefinite" restart="never" nodeType="tmRoot">
          <p:childTnLst>
            <p:seq>
              <p:cTn id="1665" dur="indefinite" nodeType="mainSeq">
                <p:childTnLst>
                  <p:par>
                    <p:cTn id="1666" fill="hold">
                      <p:stCondLst>
                        <p:cond delay="indefinite"/>
                      </p:stCondLst>
                      <p:childTnLst>
                        <p:par>
                          <p:cTn id="1667" fill="hold">
                            <p:stCondLst>
                              <p:cond delay="0"/>
                            </p:stCondLst>
                            <p:childTnLst>
                              <p:par>
                                <p:cTn id="1668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2" descr=""/>
          <p:cNvPicPr/>
          <p:nvPr/>
        </p:nvPicPr>
        <p:blipFill>
          <a:blip r:embed="rId1"/>
          <a:stretch/>
        </p:blipFill>
        <p:spPr>
          <a:xfrm>
            <a:off x="4658400" y="68400"/>
            <a:ext cx="7008480" cy="6789240"/>
          </a:xfrm>
          <a:prstGeom prst="rect">
            <a:avLst/>
          </a:prstGeom>
          <a:ln w="9360">
            <a:noFill/>
          </a:ln>
        </p:spPr>
      </p:pic>
      <p:sp>
        <p:nvSpPr>
          <p:cNvPr id="591" name="CustomShape 1"/>
          <p:cNvSpPr/>
          <p:nvPr/>
        </p:nvSpPr>
        <p:spPr>
          <a:xfrm>
            <a:off x="121680" y="332640"/>
            <a:ext cx="424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逻辑服务器架构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1673" dur="indefinite" restart="never" nodeType="tmRoot">
          <p:childTnLst>
            <p:seq>
              <p:cTn id="1674" dur="indefinite" nodeType="mainSeq">
                <p:childTnLst>
                  <p:par>
                    <p:cTn id="1675" fill="hold">
                      <p:stCondLst>
                        <p:cond delay="indefinite"/>
                      </p:stCondLst>
                      <p:childTnLst>
                        <p:par>
                          <p:cTn id="1676" fill="hold">
                            <p:stCondLst>
                              <p:cond delay="0"/>
                            </p:stCondLst>
                            <p:childTnLst>
                              <p:par>
                                <p:cTn id="1677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203800" y="536400"/>
            <a:ext cx="153648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目录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126040" y="1095480"/>
            <a:ext cx="169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"/>
          <p:cNvSpPr/>
          <p:nvPr/>
        </p:nvSpPr>
        <p:spPr>
          <a:xfrm>
            <a:off x="2373120" y="2598480"/>
            <a:ext cx="360" cy="22273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4"/>
          <p:cNvSpPr/>
          <p:nvPr/>
        </p:nvSpPr>
        <p:spPr>
          <a:xfrm>
            <a:off x="4863960" y="2598480"/>
            <a:ext cx="360" cy="22273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5"/>
          <p:cNvSpPr/>
          <p:nvPr/>
        </p:nvSpPr>
        <p:spPr>
          <a:xfrm>
            <a:off x="7075440" y="2598480"/>
            <a:ext cx="360" cy="22273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6"/>
          <p:cNvSpPr/>
          <p:nvPr/>
        </p:nvSpPr>
        <p:spPr>
          <a:xfrm>
            <a:off x="9843840" y="2598480"/>
            <a:ext cx="360" cy="22273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7"/>
          <p:cNvSpPr/>
          <p:nvPr/>
        </p:nvSpPr>
        <p:spPr>
          <a:xfrm>
            <a:off x="8186760" y="2671920"/>
            <a:ext cx="790200" cy="684000"/>
          </a:xfrm>
          <a:custGeom>
            <a:avLst/>
            <a:gdLst/>
            <a:ahLst/>
            <a:rect l="l" t="t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3193920" y="2533680"/>
            <a:ext cx="852120" cy="821880"/>
          </a:xfrm>
          <a:custGeom>
            <a:avLst/>
            <a:gdLst/>
            <a:ahLst/>
            <a:rect l="l" t="t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9"/>
          <p:cNvSpPr/>
          <p:nvPr/>
        </p:nvSpPr>
        <p:spPr>
          <a:xfrm>
            <a:off x="5796000" y="2671920"/>
            <a:ext cx="798120" cy="748800"/>
          </a:xfrm>
          <a:custGeom>
            <a:avLst/>
            <a:gdLst/>
            <a:ahLst/>
            <a:rect l="l" t="t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0"/>
          <p:cNvSpPr/>
          <p:nvPr/>
        </p:nvSpPr>
        <p:spPr>
          <a:xfrm>
            <a:off x="976320" y="3592440"/>
            <a:ext cx="546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>
            <a:off x="3295800" y="3592440"/>
            <a:ext cx="546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2"/>
          <p:cNvSpPr/>
          <p:nvPr/>
        </p:nvSpPr>
        <p:spPr>
          <a:xfrm>
            <a:off x="5810400" y="3592440"/>
            <a:ext cx="546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3"/>
          <p:cNvSpPr/>
          <p:nvPr/>
        </p:nvSpPr>
        <p:spPr>
          <a:xfrm>
            <a:off x="8304480" y="3592440"/>
            <a:ext cx="546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4"/>
          <p:cNvSpPr/>
          <p:nvPr/>
        </p:nvSpPr>
        <p:spPr>
          <a:xfrm>
            <a:off x="10688760" y="3592440"/>
            <a:ext cx="546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5"/>
          <p:cNvSpPr/>
          <p:nvPr/>
        </p:nvSpPr>
        <p:spPr>
          <a:xfrm>
            <a:off x="998640" y="2698920"/>
            <a:ext cx="676080" cy="725040"/>
          </a:xfrm>
          <a:custGeom>
            <a:avLst/>
            <a:gdLst/>
            <a:ahLst/>
            <a:rect l="l" t="t" r="r" b="b"/>
            <a:pathLst>
              <a:path w="812" h="858">
                <a:moveTo>
                  <a:pt x="179" y="0"/>
                </a:moveTo>
                <a:lnTo>
                  <a:pt x="507" y="0"/>
                </a:lnTo>
                <a:cubicBezTo>
                  <a:pt x="569" y="0"/>
                  <a:pt x="620" y="51"/>
                  <a:pt x="620" y="113"/>
                </a:cubicBezTo>
                <a:lnTo>
                  <a:pt x="620" y="264"/>
                </a:lnTo>
                <a:cubicBezTo>
                  <a:pt x="584" y="292"/>
                  <a:pt x="563" y="318"/>
                  <a:pt x="535" y="356"/>
                </a:cubicBezTo>
                <a:lnTo>
                  <a:pt x="535" y="113"/>
                </a:lnTo>
                <a:cubicBezTo>
                  <a:pt x="535" y="98"/>
                  <a:pt x="522" y="85"/>
                  <a:pt x="507" y="85"/>
                </a:cubicBezTo>
                <a:lnTo>
                  <a:pt x="247" y="85"/>
                </a:lnTo>
                <a:lnTo>
                  <a:pt x="247" y="204"/>
                </a:lnTo>
                <a:cubicBezTo>
                  <a:pt x="247" y="216"/>
                  <a:pt x="237" y="226"/>
                  <a:pt x="225" y="226"/>
                </a:cubicBezTo>
                <a:lnTo>
                  <a:pt x="86" y="226"/>
                </a:lnTo>
                <a:lnTo>
                  <a:pt x="86" y="643"/>
                </a:lnTo>
                <a:cubicBezTo>
                  <a:pt x="86" y="658"/>
                  <a:pt x="98" y="670"/>
                  <a:pt x="113" y="670"/>
                </a:cubicBezTo>
                <a:lnTo>
                  <a:pt x="375" y="670"/>
                </a:lnTo>
                <a:cubicBezTo>
                  <a:pt x="366" y="699"/>
                  <a:pt x="358" y="727"/>
                  <a:pt x="353" y="756"/>
                </a:cubicBezTo>
                <a:lnTo>
                  <a:pt x="113" y="756"/>
                </a:lnTo>
                <a:cubicBezTo>
                  <a:pt x="51" y="756"/>
                  <a:pt x="0" y="705"/>
                  <a:pt x="0" y="643"/>
                </a:cubicBezTo>
                <a:lnTo>
                  <a:pt x="0" y="178"/>
                </a:lnTo>
                <a:lnTo>
                  <a:pt x="179" y="0"/>
                </a:lnTo>
                <a:close/>
                <a:moveTo>
                  <a:pt x="721" y="277"/>
                </a:moveTo>
                <a:cubicBezTo>
                  <a:pt x="733" y="283"/>
                  <a:pt x="740" y="295"/>
                  <a:pt x="743" y="310"/>
                </a:cubicBezTo>
                <a:cubicBezTo>
                  <a:pt x="765" y="316"/>
                  <a:pt x="786" y="330"/>
                  <a:pt x="802" y="358"/>
                </a:cubicBezTo>
                <a:cubicBezTo>
                  <a:pt x="812" y="382"/>
                  <a:pt x="808" y="417"/>
                  <a:pt x="794" y="442"/>
                </a:cubicBezTo>
                <a:cubicBezTo>
                  <a:pt x="770" y="487"/>
                  <a:pt x="736" y="543"/>
                  <a:pt x="707" y="588"/>
                </a:cubicBezTo>
                <a:cubicBezTo>
                  <a:pt x="688" y="595"/>
                  <a:pt x="692" y="556"/>
                  <a:pt x="699" y="546"/>
                </a:cubicBezTo>
                <a:cubicBezTo>
                  <a:pt x="723" y="510"/>
                  <a:pt x="743" y="477"/>
                  <a:pt x="762" y="413"/>
                </a:cubicBezTo>
                <a:cubicBezTo>
                  <a:pt x="766" y="382"/>
                  <a:pt x="752" y="368"/>
                  <a:pt x="743" y="355"/>
                </a:cubicBezTo>
                <a:cubicBezTo>
                  <a:pt x="742" y="358"/>
                  <a:pt x="742" y="360"/>
                  <a:pt x="741" y="363"/>
                </a:cubicBezTo>
                <a:cubicBezTo>
                  <a:pt x="723" y="355"/>
                  <a:pt x="706" y="346"/>
                  <a:pt x="688" y="337"/>
                </a:cubicBezTo>
                <a:cubicBezTo>
                  <a:pt x="670" y="327"/>
                  <a:pt x="653" y="314"/>
                  <a:pt x="636" y="302"/>
                </a:cubicBezTo>
                <a:cubicBezTo>
                  <a:pt x="669" y="274"/>
                  <a:pt x="698" y="264"/>
                  <a:pt x="721" y="277"/>
                </a:cubicBezTo>
                <a:close/>
                <a:moveTo>
                  <a:pt x="734" y="395"/>
                </a:moveTo>
                <a:cubicBezTo>
                  <a:pt x="719" y="445"/>
                  <a:pt x="690" y="508"/>
                  <a:pt x="649" y="579"/>
                </a:cubicBezTo>
                <a:cubicBezTo>
                  <a:pt x="628" y="615"/>
                  <a:pt x="604" y="650"/>
                  <a:pt x="580" y="681"/>
                </a:cubicBezTo>
                <a:cubicBezTo>
                  <a:pt x="557" y="670"/>
                  <a:pt x="535" y="658"/>
                  <a:pt x="512" y="646"/>
                </a:cubicBezTo>
                <a:cubicBezTo>
                  <a:pt x="488" y="633"/>
                  <a:pt x="465" y="617"/>
                  <a:pt x="442" y="601"/>
                </a:cubicBezTo>
                <a:cubicBezTo>
                  <a:pt x="457" y="565"/>
                  <a:pt x="475" y="527"/>
                  <a:pt x="496" y="491"/>
                </a:cubicBezTo>
                <a:cubicBezTo>
                  <a:pt x="536" y="420"/>
                  <a:pt x="576" y="363"/>
                  <a:pt x="612" y="325"/>
                </a:cubicBezTo>
                <a:cubicBezTo>
                  <a:pt x="631" y="338"/>
                  <a:pt x="650" y="351"/>
                  <a:pt x="671" y="363"/>
                </a:cubicBezTo>
                <a:cubicBezTo>
                  <a:pt x="691" y="375"/>
                  <a:pt x="712" y="384"/>
                  <a:pt x="734" y="395"/>
                </a:cubicBezTo>
                <a:close/>
                <a:moveTo>
                  <a:pt x="560" y="707"/>
                </a:moveTo>
                <a:cubicBezTo>
                  <a:pt x="486" y="797"/>
                  <a:pt x="410" y="858"/>
                  <a:pt x="392" y="848"/>
                </a:cubicBezTo>
                <a:cubicBezTo>
                  <a:pt x="375" y="838"/>
                  <a:pt x="389" y="742"/>
                  <a:pt x="430" y="632"/>
                </a:cubicBezTo>
                <a:cubicBezTo>
                  <a:pt x="451" y="645"/>
                  <a:pt x="472" y="659"/>
                  <a:pt x="494" y="672"/>
                </a:cubicBezTo>
                <a:cubicBezTo>
                  <a:pt x="516" y="685"/>
                  <a:pt x="538" y="695"/>
                  <a:pt x="560" y="707"/>
                </a:cubicBezTo>
                <a:close/>
                <a:moveTo>
                  <a:pt x="294" y="149"/>
                </a:moveTo>
                <a:lnTo>
                  <a:pt x="482" y="149"/>
                </a:lnTo>
                <a:lnTo>
                  <a:pt x="482" y="193"/>
                </a:lnTo>
                <a:lnTo>
                  <a:pt x="294" y="193"/>
                </a:lnTo>
                <a:lnTo>
                  <a:pt x="294" y="149"/>
                </a:lnTo>
                <a:close/>
                <a:moveTo>
                  <a:pt x="148" y="437"/>
                </a:moveTo>
                <a:lnTo>
                  <a:pt x="258" y="437"/>
                </a:lnTo>
                <a:lnTo>
                  <a:pt x="258" y="480"/>
                </a:lnTo>
                <a:lnTo>
                  <a:pt x="148" y="480"/>
                </a:lnTo>
                <a:lnTo>
                  <a:pt x="148" y="437"/>
                </a:lnTo>
                <a:close/>
                <a:moveTo>
                  <a:pt x="148" y="337"/>
                </a:moveTo>
                <a:lnTo>
                  <a:pt x="482" y="337"/>
                </a:lnTo>
                <a:lnTo>
                  <a:pt x="482" y="381"/>
                </a:lnTo>
                <a:lnTo>
                  <a:pt x="148" y="381"/>
                </a:lnTo>
                <a:lnTo>
                  <a:pt x="148" y="337"/>
                </a:lnTo>
                <a:close/>
                <a:moveTo>
                  <a:pt x="148" y="245"/>
                </a:moveTo>
                <a:lnTo>
                  <a:pt x="482" y="245"/>
                </a:lnTo>
                <a:lnTo>
                  <a:pt x="482" y="288"/>
                </a:lnTo>
                <a:lnTo>
                  <a:pt x="148" y="288"/>
                </a:lnTo>
                <a:lnTo>
                  <a:pt x="148" y="245"/>
                </a:lnTo>
                <a:close/>
                <a:moveTo>
                  <a:pt x="111" y="187"/>
                </a:moveTo>
                <a:lnTo>
                  <a:pt x="193" y="187"/>
                </a:lnTo>
                <a:cubicBezTo>
                  <a:pt x="201" y="187"/>
                  <a:pt x="208" y="181"/>
                  <a:pt x="208" y="173"/>
                </a:cubicBezTo>
                <a:lnTo>
                  <a:pt x="208" y="91"/>
                </a:lnTo>
                <a:lnTo>
                  <a:pt x="111" y="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6"/>
          <p:cNvSpPr/>
          <p:nvPr/>
        </p:nvSpPr>
        <p:spPr>
          <a:xfrm>
            <a:off x="10712520" y="2752560"/>
            <a:ext cx="769680" cy="650520"/>
          </a:xfrm>
          <a:custGeom>
            <a:avLst/>
            <a:gdLst/>
            <a:ahLst/>
            <a:rect l="l" t="t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7"/>
          <p:cNvSpPr/>
          <p:nvPr/>
        </p:nvSpPr>
        <p:spPr>
          <a:xfrm>
            <a:off x="2570040" y="3807000"/>
            <a:ext cx="197316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功能需求和所需要用到的技术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8"/>
          <p:cNvSpPr/>
          <p:nvPr/>
        </p:nvSpPr>
        <p:spPr>
          <a:xfrm>
            <a:off x="341280" y="3839040"/>
            <a:ext cx="1947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项目选题及意义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9"/>
          <p:cNvSpPr/>
          <p:nvPr/>
        </p:nvSpPr>
        <p:spPr>
          <a:xfrm>
            <a:off x="7250040" y="3884400"/>
            <a:ext cx="25938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整体架构介绍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0"/>
          <p:cNvSpPr/>
          <p:nvPr/>
        </p:nvSpPr>
        <p:spPr>
          <a:xfrm>
            <a:off x="5126040" y="3838680"/>
            <a:ext cx="19490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项目分工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1"/>
          <p:cNvSpPr/>
          <p:nvPr/>
        </p:nvSpPr>
        <p:spPr>
          <a:xfrm>
            <a:off x="9988560" y="3838680"/>
            <a:ext cx="19490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8000">
    <p:push dir="u"/>
  </p:transition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2" presetSubtype="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2" presetSubtype="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2" presetSubtype="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2" presetSubtype="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2" presetSubtype="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88880" y="179280"/>
            <a:ext cx="132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数据库支持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3" name="Picture 3" descr=""/>
          <p:cNvPicPr/>
          <p:nvPr/>
        </p:nvPicPr>
        <p:blipFill>
          <a:blip r:embed="rId1"/>
          <a:stretch/>
        </p:blipFill>
        <p:spPr>
          <a:xfrm>
            <a:off x="1820520" y="604800"/>
            <a:ext cx="3962160" cy="5648040"/>
          </a:xfrm>
          <a:prstGeom prst="rect">
            <a:avLst/>
          </a:prstGeom>
          <a:ln w="9360">
            <a:noFill/>
          </a:ln>
        </p:spPr>
      </p:pic>
    </p:spTree>
  </p:cSld>
  <p:transition spd="slow" advTm="3000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488880" y="179280"/>
            <a:ext cx="132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数据库支持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1"/>
          <a:stretch/>
        </p:blipFill>
        <p:spPr>
          <a:xfrm>
            <a:off x="1922040" y="980640"/>
            <a:ext cx="4971600" cy="3524040"/>
          </a:xfrm>
          <a:prstGeom prst="rect">
            <a:avLst/>
          </a:prstGeom>
          <a:ln w="9360">
            <a:noFill/>
          </a:ln>
        </p:spPr>
      </p:pic>
    </p:spTree>
  </p:cSld>
  <p:transition spd="slow" advTm="3000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488880" y="179280"/>
            <a:ext cx="132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数据库支持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7" name="Picture 3" descr=""/>
          <p:cNvPicPr/>
          <p:nvPr/>
        </p:nvPicPr>
        <p:blipFill>
          <a:blip r:embed="rId1"/>
          <a:stretch/>
        </p:blipFill>
        <p:spPr>
          <a:xfrm>
            <a:off x="697680" y="980640"/>
            <a:ext cx="5238360" cy="3990600"/>
          </a:xfrm>
          <a:prstGeom prst="rect">
            <a:avLst/>
          </a:prstGeom>
          <a:ln w="9360">
            <a:noFill/>
          </a:ln>
        </p:spPr>
      </p:pic>
      <p:pic>
        <p:nvPicPr>
          <p:cNvPr id="598" name="Picture 4" descr=""/>
          <p:cNvPicPr/>
          <p:nvPr/>
        </p:nvPicPr>
        <p:blipFill>
          <a:blip r:embed="rId2"/>
          <a:stretch/>
        </p:blipFill>
        <p:spPr>
          <a:xfrm>
            <a:off x="6324840" y="950760"/>
            <a:ext cx="5533560" cy="2838240"/>
          </a:xfrm>
          <a:prstGeom prst="rect">
            <a:avLst/>
          </a:prstGeom>
          <a:ln w="9360">
            <a:noFill/>
          </a:ln>
        </p:spPr>
      </p:pic>
    </p:spTree>
  </p:cSld>
  <p:transition spd="slow" advTm="3000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ine 1"/>
          <p:cNvSpPr/>
          <p:nvPr/>
        </p:nvSpPr>
        <p:spPr>
          <a:xfrm flipV="1">
            <a:off x="845280" y="872640"/>
            <a:ext cx="10593360" cy="46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0" name="图片 2" descr=""/>
          <p:cNvPicPr/>
          <p:nvPr/>
        </p:nvPicPr>
        <p:blipFill>
          <a:blip r:embed="rId1"/>
          <a:stretch/>
        </p:blipFill>
        <p:spPr>
          <a:xfrm>
            <a:off x="478080" y="1107360"/>
            <a:ext cx="5180760" cy="5151960"/>
          </a:xfrm>
          <a:prstGeom prst="rect">
            <a:avLst/>
          </a:prstGeom>
          <a:ln>
            <a:noFill/>
          </a:ln>
        </p:spPr>
      </p:pic>
      <p:pic>
        <p:nvPicPr>
          <p:cNvPr id="601" name="图片 3" descr=""/>
          <p:cNvPicPr/>
          <p:nvPr/>
        </p:nvPicPr>
        <p:blipFill>
          <a:blip r:embed="rId2"/>
          <a:stretch/>
        </p:blipFill>
        <p:spPr>
          <a:xfrm>
            <a:off x="6675120" y="1018080"/>
            <a:ext cx="4526640" cy="545436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1121040" y="81360"/>
            <a:ext cx="10080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斗  地   主  游   戏   代   码   主   流   程   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82" dur="indefinite" restart="never" nodeType="tmRoot">
          <p:childTnLst>
            <p:seq>
              <p:cTn id="1683" dur="indefinite" nodeType="mainSeq">
                <p:childTnLst>
                  <p:par>
                    <p:cTn id="1684" fill="hold">
                      <p:stCondLst>
                        <p:cond delay="indefinite"/>
                      </p:stCondLst>
                      <p:childTnLst>
                        <p:par>
                          <p:cTn id="1685" fill="hold">
                            <p:stCondLst>
                              <p:cond delay="0"/>
                            </p:stCondLst>
                            <p:childTnLst>
                              <p:par>
                                <p:cTn id="1686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图片 1" descr=""/>
          <p:cNvPicPr/>
          <p:nvPr/>
        </p:nvPicPr>
        <p:blipFill>
          <a:blip r:embed="rId1"/>
          <a:stretch/>
        </p:blipFill>
        <p:spPr>
          <a:xfrm>
            <a:off x="6543000" y="188640"/>
            <a:ext cx="5346360" cy="6336360"/>
          </a:xfrm>
          <a:prstGeom prst="rect">
            <a:avLst/>
          </a:prstGeom>
          <a:ln>
            <a:noFill/>
          </a:ln>
        </p:spPr>
      </p:pic>
      <p:pic>
        <p:nvPicPr>
          <p:cNvPr id="604" name="图片 4" descr=""/>
          <p:cNvPicPr/>
          <p:nvPr/>
        </p:nvPicPr>
        <p:blipFill>
          <a:blip r:embed="rId2"/>
          <a:stretch/>
        </p:blipFill>
        <p:spPr>
          <a:xfrm>
            <a:off x="193680" y="620640"/>
            <a:ext cx="6348960" cy="5040360"/>
          </a:xfrm>
          <a:prstGeom prst="rect">
            <a:avLst/>
          </a:prstGeom>
          <a:ln>
            <a:noFill/>
          </a:ln>
        </p:spPr>
      </p:pic>
      <p:sp>
        <p:nvSpPr>
          <p:cNvPr id="605" name="CustomShape 1"/>
          <p:cNvSpPr/>
          <p:nvPr/>
        </p:nvSpPr>
        <p:spPr>
          <a:xfrm>
            <a:off x="841680" y="81360"/>
            <a:ext cx="5841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斗地主游戏图形化源码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1" dur="indefinite" restart="never" nodeType="tmRoot">
          <p:childTnLst>
            <p:seq>
              <p:cTn id="1692" dur="indefinite" nodeType="mainSeq">
                <p:childTnLst>
                  <p:par>
                    <p:cTn id="1693" fill="hold">
                      <p:stCondLst>
                        <p:cond delay="indefinite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图片 1" descr=""/>
          <p:cNvPicPr/>
          <p:nvPr/>
        </p:nvPicPr>
        <p:blipFill>
          <a:blip r:embed="rId1"/>
          <a:stretch/>
        </p:blipFill>
        <p:spPr>
          <a:xfrm>
            <a:off x="829800" y="476640"/>
            <a:ext cx="4620240" cy="5904360"/>
          </a:xfrm>
          <a:prstGeom prst="rect">
            <a:avLst/>
          </a:prstGeom>
          <a:ln>
            <a:noFill/>
          </a:ln>
        </p:spPr>
      </p:pic>
      <p:pic>
        <p:nvPicPr>
          <p:cNvPr id="607" name="图片 3" descr=""/>
          <p:cNvPicPr/>
          <p:nvPr/>
        </p:nvPicPr>
        <p:blipFill>
          <a:blip r:embed="rId2"/>
          <a:stretch/>
        </p:blipFill>
        <p:spPr>
          <a:xfrm>
            <a:off x="5450400" y="872640"/>
            <a:ext cx="6456600" cy="36720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图片 1" descr=""/>
          <p:cNvPicPr/>
          <p:nvPr/>
        </p:nvPicPr>
        <p:blipFill>
          <a:blip r:embed="rId1"/>
          <a:stretch/>
        </p:blipFill>
        <p:spPr>
          <a:xfrm>
            <a:off x="1490040" y="404640"/>
            <a:ext cx="8928720" cy="57956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图片 3" descr=""/>
          <p:cNvPicPr/>
          <p:nvPr/>
        </p:nvPicPr>
        <p:blipFill>
          <a:blip r:embed="rId1"/>
          <a:stretch/>
        </p:blipFill>
        <p:spPr>
          <a:xfrm>
            <a:off x="2714040" y="548640"/>
            <a:ext cx="6644520" cy="49528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图片 1" descr=""/>
          <p:cNvPicPr/>
          <p:nvPr/>
        </p:nvPicPr>
        <p:blipFill>
          <a:blip r:embed="rId1"/>
          <a:stretch/>
        </p:blipFill>
        <p:spPr>
          <a:xfrm>
            <a:off x="769680" y="1340640"/>
            <a:ext cx="5378040" cy="424764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611" name="图片 2" descr=""/>
          <p:cNvPicPr/>
          <p:nvPr/>
        </p:nvPicPr>
        <p:blipFill>
          <a:blip r:embed="rId2"/>
          <a:stretch/>
        </p:blipFill>
        <p:spPr>
          <a:xfrm>
            <a:off x="6962400" y="1340640"/>
            <a:ext cx="4524120" cy="424764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612" name="CustomShape 1"/>
          <p:cNvSpPr/>
          <p:nvPr/>
        </p:nvSpPr>
        <p:spPr>
          <a:xfrm>
            <a:off x="1405800" y="404640"/>
            <a:ext cx="10080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跑   的   快   游   戏   代   码   主   流   程   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2"/>
          <p:cNvSpPr/>
          <p:nvPr/>
        </p:nvSpPr>
        <p:spPr>
          <a:xfrm>
            <a:off x="2498040" y="5773680"/>
            <a:ext cx="2758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图一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8870760" y="5805360"/>
            <a:ext cx="107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图二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00" dur="indefinite" restart="never" nodeType="tmRoot">
          <p:childTnLst>
            <p:seq>
              <p:cTn id="1701" dur="indefinite" nodeType="mainSeq">
                <p:childTnLst>
                  <p:par>
                    <p:cTn id="1702" fill="hold">
                      <p:stCondLst>
                        <p:cond delay="indefinite"/>
                      </p:stCondLst>
                      <p:childTnLst>
                        <p:par>
                          <p:cTn id="1703" fill="hold">
                            <p:stCondLst>
                              <p:cond delay="0"/>
                            </p:stCondLst>
                            <p:childTnLst>
                              <p:par>
                                <p:cTn id="1704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9" fill="hold">
                      <p:stCondLst>
                        <p:cond delay="indefinite"/>
                      </p:stCondLst>
                      <p:childTnLst>
                        <p:par>
                          <p:cTn id="1710" fill="hold">
                            <p:stCondLst>
                              <p:cond delay="0"/>
                            </p:stCondLst>
                            <p:childTnLst>
                              <p:par>
                                <p:cTn id="1711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3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14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5" dur="9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7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9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0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1" dur="9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2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3" fill="hold">
                      <p:stCondLst>
                        <p:cond delay="indefinite"/>
                      </p:stCondLst>
                      <p:childTnLst>
                        <p:par>
                          <p:cTn id="1724" fill="hold">
                            <p:stCondLst>
                              <p:cond delay="0"/>
                            </p:stCondLst>
                            <p:childTnLst>
                              <p:par>
                                <p:cTn id="1725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3" nodeType="with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图片 1" descr=""/>
          <p:cNvPicPr/>
          <p:nvPr/>
        </p:nvPicPr>
        <p:blipFill>
          <a:blip r:embed="rId1"/>
          <a:stretch/>
        </p:blipFill>
        <p:spPr>
          <a:xfrm>
            <a:off x="697680" y="188640"/>
            <a:ext cx="4095360" cy="5886000"/>
          </a:xfrm>
          <a:prstGeom prst="rect">
            <a:avLst/>
          </a:prstGeom>
          <a:ln>
            <a:noFill/>
          </a:ln>
        </p:spPr>
      </p:pic>
      <p:pic>
        <p:nvPicPr>
          <p:cNvPr id="616" name="图片 2" descr=""/>
          <p:cNvPicPr/>
          <p:nvPr/>
        </p:nvPicPr>
        <p:blipFill>
          <a:blip r:embed="rId2"/>
          <a:stretch/>
        </p:blipFill>
        <p:spPr>
          <a:xfrm>
            <a:off x="5378400" y="908640"/>
            <a:ext cx="6009840" cy="4247640"/>
          </a:xfrm>
          <a:prstGeom prst="rect">
            <a:avLst/>
          </a:prstGeom>
          <a:ln>
            <a:noFill/>
          </a:ln>
        </p:spPr>
      </p:pic>
      <p:sp>
        <p:nvSpPr>
          <p:cNvPr id="617" name="CustomShape 1"/>
          <p:cNvSpPr/>
          <p:nvPr/>
        </p:nvSpPr>
        <p:spPr>
          <a:xfrm>
            <a:off x="1922040" y="6075000"/>
            <a:ext cx="15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图</a:t>
            </a: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7826400" y="5445360"/>
            <a:ext cx="309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图</a:t>
            </a:r>
            <a:r>
              <a:rPr b="1" lang="en-US" sz="18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41" dur="indefinite" restart="never" nodeType="tmRoot">
          <p:childTnLst>
            <p:seq>
              <p:cTn id="1742" dur="indefinite" nodeType="mainSeq">
                <p:childTnLst>
                  <p:par>
                    <p:cTn id="1743" fill="hold">
                      <p:stCondLst>
                        <p:cond delay="indefinite"/>
                      </p:stCondLst>
                      <p:childTnLst>
                        <p:par>
                          <p:cTn id="1744" fill="hold">
                            <p:stCondLst>
                              <p:cond delay="0"/>
                            </p:stCondLst>
                            <p:childTnLst>
                              <p:par>
                                <p:cTn id="1745" nodeType="clickEffect" fill="hold" presetClass="entr" presetID="21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4)" transition="in">
                                      <p:cBhvr additive="repl">
                                        <p:cTn id="1747" dur="2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8" fill="hold">
                      <p:stCondLst>
                        <p:cond delay="indefinite"/>
                      </p:stCondLst>
                      <p:childTnLst>
                        <p:par>
                          <p:cTn id="1749" fill="hold">
                            <p:stCondLst>
                              <p:cond delay="0"/>
                            </p:stCondLst>
                            <p:childTnLst>
                              <p:par>
                                <p:cTn id="1750" nodeType="clickEffect" fill="hold" presetClass="entr" presetID="21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4)" transition="in">
                                      <p:cBhvr additive="repl">
                                        <p:cTn id="1752" dur="2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3" fill="hold">
                      <p:stCondLst>
                        <p:cond delay="indefinite"/>
                      </p:stCondLst>
                      <p:childTnLst>
                        <p:par>
                          <p:cTn id="1754" fill="hold">
                            <p:stCondLst>
                              <p:cond delay="0"/>
                            </p:stCondLst>
                            <p:childTnLst>
                              <p:par>
                                <p:cTn id="17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7" dur="2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8" fill="hold">
                      <p:stCondLst>
                        <p:cond delay="indefinite"/>
                      </p:stCondLst>
                      <p:childTnLst>
                        <p:par>
                          <p:cTn id="1759" fill="hold">
                            <p:stCondLst>
                              <p:cond delay="0"/>
                            </p:stCondLst>
                            <p:childTnLst>
                              <p:par>
                                <p:cTn id="17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2" dur="2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010040" y="936720"/>
            <a:ext cx="4141440" cy="41446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5482440" y="1289880"/>
            <a:ext cx="1152000" cy="1217160"/>
          </a:xfrm>
          <a:custGeom>
            <a:avLst/>
            <a:gdLst/>
            <a:ahLst/>
            <a:rect l="l" t="t" r="r" b="b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0058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3"/>
          <p:cNvSpPr/>
          <p:nvPr/>
        </p:nvSpPr>
        <p:spPr>
          <a:xfrm>
            <a:off x="4082040" y="3093120"/>
            <a:ext cx="380844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4315680" y="3278160"/>
            <a:ext cx="35748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项目选题意义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5540760" y="2608920"/>
            <a:ext cx="8895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6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034720" y="452160"/>
            <a:ext cx="903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楷体"/>
                <a:ea typeface="楷体"/>
              </a:rPr>
              <a:t>跑的快图形化代码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0" name="图片 4" descr=""/>
          <p:cNvPicPr/>
          <p:nvPr/>
        </p:nvPicPr>
        <p:blipFill>
          <a:blip r:embed="rId1"/>
          <a:stretch/>
        </p:blipFill>
        <p:spPr>
          <a:xfrm>
            <a:off x="1069200" y="1437480"/>
            <a:ext cx="10058040" cy="476676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图片 1" descr=""/>
          <p:cNvPicPr/>
          <p:nvPr/>
        </p:nvPicPr>
        <p:blipFill>
          <a:blip r:embed="rId1"/>
          <a:stretch/>
        </p:blipFill>
        <p:spPr>
          <a:xfrm>
            <a:off x="1389240" y="925200"/>
            <a:ext cx="10058040" cy="45360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图片 1" descr=""/>
          <p:cNvPicPr/>
          <p:nvPr/>
        </p:nvPicPr>
        <p:blipFill>
          <a:blip r:embed="rId1"/>
          <a:stretch/>
        </p:blipFill>
        <p:spPr>
          <a:xfrm>
            <a:off x="1281960" y="333360"/>
            <a:ext cx="9970920" cy="2142720"/>
          </a:xfrm>
          <a:prstGeom prst="rect">
            <a:avLst/>
          </a:prstGeom>
          <a:ln>
            <a:noFill/>
          </a:ln>
        </p:spPr>
      </p:pic>
      <p:pic>
        <p:nvPicPr>
          <p:cNvPr id="623" name="图片 3" descr=""/>
          <p:cNvPicPr/>
          <p:nvPr/>
        </p:nvPicPr>
        <p:blipFill>
          <a:blip r:embed="rId2"/>
          <a:stretch/>
        </p:blipFill>
        <p:spPr>
          <a:xfrm>
            <a:off x="1281960" y="2204640"/>
            <a:ext cx="9970560" cy="37378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图片 1" descr=""/>
          <p:cNvPicPr/>
          <p:nvPr/>
        </p:nvPicPr>
        <p:blipFill>
          <a:blip r:embed="rId1"/>
          <a:stretch/>
        </p:blipFill>
        <p:spPr>
          <a:xfrm>
            <a:off x="1421640" y="204480"/>
            <a:ext cx="9352080" cy="611388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图片 2" descr=""/>
          <p:cNvPicPr/>
          <p:nvPr/>
        </p:nvPicPr>
        <p:blipFill>
          <a:blip r:embed="rId1"/>
          <a:stretch/>
        </p:blipFill>
        <p:spPr>
          <a:xfrm>
            <a:off x="1720440" y="188640"/>
            <a:ext cx="10476000" cy="6228360"/>
          </a:xfrm>
          <a:prstGeom prst="rect">
            <a:avLst/>
          </a:prstGeom>
          <a:ln>
            <a:noFill/>
          </a:ln>
        </p:spPr>
      </p:pic>
      <p:sp>
        <p:nvSpPr>
          <p:cNvPr id="626" name="CustomShape 1"/>
          <p:cNvSpPr/>
          <p:nvPr/>
        </p:nvSpPr>
        <p:spPr>
          <a:xfrm>
            <a:off x="817560" y="188640"/>
            <a:ext cx="587880" cy="83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登陆界面图形构建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63" dur="indefinite" restart="never" nodeType="tmRoot">
          <p:childTnLst>
            <p:seq>
              <p:cTn id="1764" dur="indefinite" nodeType="mainSeq">
                <p:childTnLst>
                  <p:par>
                    <p:cTn id="1765" fill="hold">
                      <p:stCondLst>
                        <p:cond delay="indefinite"/>
                      </p:stCondLst>
                      <p:childTnLst>
                        <p:par>
                          <p:cTn id="1766" fill="hold">
                            <p:stCondLst>
                              <p:cond delay="0"/>
                            </p:stCondLst>
                            <p:childTnLst>
                              <p:par>
                                <p:cTn id="1767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图片 1" descr=""/>
          <p:cNvPicPr/>
          <p:nvPr/>
        </p:nvPicPr>
        <p:blipFill>
          <a:blip r:embed="rId1"/>
          <a:stretch/>
        </p:blipFill>
        <p:spPr>
          <a:xfrm>
            <a:off x="189720" y="1412640"/>
            <a:ext cx="12006720" cy="4619880"/>
          </a:xfrm>
          <a:prstGeom prst="rect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</a:ln>
        </p:spPr>
      </p:pic>
      <p:sp>
        <p:nvSpPr>
          <p:cNvPr id="628" name="CustomShape 1"/>
          <p:cNvSpPr/>
          <p:nvPr/>
        </p:nvSpPr>
        <p:spPr>
          <a:xfrm>
            <a:off x="4226040" y="476640"/>
            <a:ext cx="4488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登陆函数的编码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72" dur="indefinite" restart="never" nodeType="tmRoot">
          <p:childTnLst>
            <p:seq>
              <p:cTn id="1773" dur="indefinite" nodeType="mainSeq">
                <p:childTnLst>
                  <p:par>
                    <p:cTn id="1774" fill="hold">
                      <p:stCondLst>
                        <p:cond delay="indefinite"/>
                      </p:stCondLst>
                      <p:childTnLst>
                        <p:par>
                          <p:cTn id="1775" fill="hold">
                            <p:stCondLst>
                              <p:cond delay="0"/>
                            </p:stCondLst>
                            <p:childTnLst>
                              <p:par>
                                <p:cTn id="1776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图片 2" descr=""/>
          <p:cNvPicPr/>
          <p:nvPr/>
        </p:nvPicPr>
        <p:blipFill>
          <a:blip r:embed="rId1"/>
          <a:stretch/>
        </p:blipFill>
        <p:spPr>
          <a:xfrm>
            <a:off x="985680" y="2205000"/>
            <a:ext cx="9936720" cy="3032280"/>
          </a:xfrm>
          <a:prstGeom prst="rect">
            <a:avLst/>
          </a:prstGeom>
          <a:ln>
            <a:noFill/>
          </a:ln>
        </p:spPr>
      </p:pic>
      <p:sp>
        <p:nvSpPr>
          <p:cNvPr id="630" name="CustomShape 1"/>
          <p:cNvSpPr/>
          <p:nvPr/>
        </p:nvSpPr>
        <p:spPr>
          <a:xfrm>
            <a:off x="3362040" y="476640"/>
            <a:ext cx="5904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注册窗口的图形化构建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81" dur="indefinite" restart="never" nodeType="tmRoot">
          <p:childTnLst>
            <p:seq>
              <p:cTn id="1782" dur="indefinite" nodeType="mainSeq">
                <p:childTnLst>
                  <p:par>
                    <p:cTn id="1783" fill="hold">
                      <p:stCondLst>
                        <p:cond delay="indefinite"/>
                      </p:stCondLst>
                      <p:childTnLst>
                        <p:par>
                          <p:cTn id="1784" fill="hold">
                            <p:stCondLst>
                              <p:cond delay="0"/>
                            </p:stCondLst>
                            <p:childTnLst>
                              <p:par>
                                <p:cTn id="1785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图片 2" descr=""/>
          <p:cNvPicPr/>
          <p:nvPr/>
        </p:nvPicPr>
        <p:blipFill>
          <a:blip r:embed="rId1"/>
          <a:stretch/>
        </p:blipFill>
        <p:spPr>
          <a:xfrm>
            <a:off x="58320" y="40680"/>
            <a:ext cx="11723760" cy="66124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图片 3" descr=""/>
          <p:cNvPicPr/>
          <p:nvPr/>
        </p:nvPicPr>
        <p:blipFill>
          <a:blip r:embed="rId1"/>
          <a:stretch/>
        </p:blipFill>
        <p:spPr>
          <a:xfrm>
            <a:off x="3146040" y="0"/>
            <a:ext cx="7686360" cy="6625800"/>
          </a:xfrm>
          <a:prstGeom prst="rect">
            <a:avLst/>
          </a:prstGeom>
          <a:ln>
            <a:noFill/>
          </a:ln>
        </p:spPr>
      </p:pic>
      <p:sp>
        <p:nvSpPr>
          <p:cNvPr id="633" name="CustomShape 1"/>
          <p:cNvSpPr/>
          <p:nvPr/>
        </p:nvSpPr>
        <p:spPr>
          <a:xfrm>
            <a:off x="985680" y="188640"/>
            <a:ext cx="86364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</a:t>
            </a:r>
            <a:r>
              <a:rPr b="1" lang="en-US" sz="3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游戏大厅的图形化构建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90" dur="indefinite" restart="never" nodeType="tmRoot">
          <p:childTnLst>
            <p:seq>
              <p:cTn id="1791" dur="indefinite" nodeType="mainSeq">
                <p:childTnLst>
                  <p:par>
                    <p:cTn id="1792" fill="hold">
                      <p:stCondLst>
                        <p:cond delay="indefinite"/>
                      </p:stCondLst>
                      <p:childTnLst>
                        <p:par>
                          <p:cTn id="1793" fill="hold">
                            <p:stCondLst>
                              <p:cond delay="0"/>
                            </p:stCondLst>
                            <p:childTnLst>
                              <p:par>
                                <p:cTn id="1794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图片 1" descr=""/>
          <p:cNvPicPr/>
          <p:nvPr/>
        </p:nvPicPr>
        <p:blipFill>
          <a:blip r:embed="rId1"/>
          <a:stretch/>
        </p:blipFill>
        <p:spPr>
          <a:xfrm>
            <a:off x="0" y="498600"/>
            <a:ext cx="12123720" cy="58395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 1"/>
          <p:cNvSpPr/>
          <p:nvPr/>
        </p:nvSpPr>
        <p:spPr>
          <a:xfrm>
            <a:off x="2822400" y="964080"/>
            <a:ext cx="360" cy="5261040"/>
          </a:xfrm>
          <a:prstGeom prst="line">
            <a:avLst/>
          </a:prstGeom>
          <a:ln w="284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2706840" y="888120"/>
            <a:ext cx="220320" cy="20916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2706840" y="1870920"/>
            <a:ext cx="220320" cy="20916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2706840" y="2712240"/>
            <a:ext cx="220320" cy="20916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2706840" y="3564720"/>
            <a:ext cx="220320" cy="20772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2706840" y="4496760"/>
            <a:ext cx="220320" cy="20772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2706840" y="5347440"/>
            <a:ext cx="220320" cy="20916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8"/>
          <p:cNvSpPr/>
          <p:nvPr/>
        </p:nvSpPr>
        <p:spPr>
          <a:xfrm>
            <a:off x="3070080" y="1628640"/>
            <a:ext cx="76258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近些年棋牌游戏发展堪称火爆，特别是现在人们的工作越来越繁忙，很多的上班族下班回家后都没有什么时间去做户外娱乐，基本上都是在家里面玩玩棋牌游戏，一方面缓和一下工作压力，另一方面还可以赚一些外快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地方棋牌游戏市场正处于上升期。一个行业才经历一两年就发展成熟，这本身是不可能也不科学的。再加上棋牌游戏开发技术科技的不断发展进步，因此地方棋牌游戏市场虽然还没成熟，但在不断的发展当中已经形成了一定的市场规模。尤其是最近两年，地方棋牌正在飞速发展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876240" y="1097640"/>
            <a:ext cx="1728360" cy="1061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9360">
            <a:solidFill>
              <a:schemeClr val="tx1"/>
            </a:solidFill>
            <a:beve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876240" y="3082320"/>
            <a:ext cx="1728360" cy="1063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360">
            <a:solidFill>
              <a:schemeClr val="tx1"/>
            </a:solidFill>
            <a:beve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1"/>
          <p:cNvSpPr/>
          <p:nvPr/>
        </p:nvSpPr>
        <p:spPr>
          <a:xfrm>
            <a:off x="876240" y="4968000"/>
            <a:ext cx="1728360" cy="1063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360">
            <a:solidFill>
              <a:schemeClr val="tx1"/>
            </a:solidFill>
            <a:beve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2"/>
          <p:cNvSpPr/>
          <p:nvPr/>
        </p:nvSpPr>
        <p:spPr>
          <a:xfrm>
            <a:off x="3070080" y="890280"/>
            <a:ext cx="3384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项目选题意义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0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500"/>
                            </p:stCondLst>
                            <p:childTnLst>
                              <p:par>
                                <p:cTn id="13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nodeType="after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2" presetSubtype="1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2" presetSubtype="1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4062240" y="1268640"/>
            <a:ext cx="4141440" cy="41446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Line 2"/>
          <p:cNvSpPr/>
          <p:nvPr/>
        </p:nvSpPr>
        <p:spPr>
          <a:xfrm>
            <a:off x="4195440" y="3381480"/>
            <a:ext cx="380844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3"/>
          <p:cNvSpPr/>
          <p:nvPr/>
        </p:nvSpPr>
        <p:spPr>
          <a:xfrm>
            <a:off x="4602240" y="3494520"/>
            <a:ext cx="3168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5654160" y="2897640"/>
            <a:ext cx="8895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5"/>
          <p:cNvSpPr/>
          <p:nvPr/>
        </p:nvSpPr>
        <p:spPr>
          <a:xfrm>
            <a:off x="5376960" y="1492560"/>
            <a:ext cx="1510920" cy="1277640"/>
          </a:xfrm>
          <a:custGeom>
            <a:avLst/>
            <a:gdLst/>
            <a:ahLst/>
            <a:rect l="l" t="t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99" dur="indefinite" restart="never" nodeType="tmRoot">
          <p:childTnLst>
            <p:seq>
              <p:cTn id="1800" dur="indefinite" nodeType="mainSeq">
                <p:childTnLst>
                  <p:par>
                    <p:cTn id="1801" fill="hold">
                      <p:stCondLst>
                        <p:cond delay="0"/>
                      </p:stCondLst>
                      <p:childTnLst>
                        <p:par>
                          <p:cTn id="1802" fill="hold">
                            <p:stCondLst>
                              <p:cond delay="0"/>
                            </p:stCondLst>
                            <p:childTnLst>
                              <p:par>
                                <p:cTn id="1803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805" dur="2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7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80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81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81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816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20" dur="4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1" dur="4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2" dur="4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23" dur="4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1017720" y="176040"/>
            <a:ext cx="9432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3"/>
          <p:cNvSpPr/>
          <p:nvPr/>
        </p:nvSpPr>
        <p:spPr>
          <a:xfrm>
            <a:off x="4442040" y="908640"/>
            <a:ext cx="6900120" cy="55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、信息交换要及时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团队成员只有始终保持沟通讨论，才能保证每个人都能及时接收到最新的，一致的项目信息，从而使得项目顺利进行，避免因信息交换不及时导致返工，甚至延误时间。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、项目范围，功能边界要清晰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将项目范围及边界清晰罗列，是把控项目开发进度的必要程序。而将一个大项目分解成一个个的小项目，可以帮助我们更加精确的估计出工作量，并对项目开发的进度及时跟进。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、代码开发，功能验证要同步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要及时对已完成的功能进行验证，及时发现缺陷或其他问题并修复，这样才可以保证代码的质量，同时保证项目进度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、计划应当先于执行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在开始项目之前，项目计划要尽可能周全，可以根据实际情况调整，但具体工作范围不能脱离计划。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</a:t>
            </a: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、注意沟通技巧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</a:t>
            </a:r>
            <a:r>
              <a:rPr b="0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高效沟通是项目成功的决定因素。小组组员之间要能够准确而又快速的表达自己的意图和思路。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3" name="Picture 2" descr=""/>
          <p:cNvPicPr/>
          <p:nvPr/>
        </p:nvPicPr>
        <p:blipFill>
          <a:blip r:embed="rId1"/>
          <a:srcRect l="8713" t="11568" r="13957" b="7668"/>
          <a:stretch/>
        </p:blipFill>
        <p:spPr>
          <a:xfrm>
            <a:off x="636480" y="1925640"/>
            <a:ext cx="3312720" cy="4049280"/>
          </a:xfrm>
          <a:prstGeom prst="rect">
            <a:avLst/>
          </a:prstGeom>
          <a:ln>
            <a:noFill/>
          </a:ln>
        </p:spPr>
      </p:pic>
    </p:spTree>
  </p:cSld>
  <p:transition spd="slow" advTm="3000">
    <p:fade/>
  </p:transition>
  <p:timing>
    <p:tnLst>
      <p:par>
        <p:cTn id="1824" dur="indefinite" restart="never" nodeType="tmRoot">
          <p:childTnLst>
            <p:seq>
              <p:cTn id="1825" dur="indefinite" nodeType="mainSeq">
                <p:childTnLst>
                  <p:par>
                    <p:cTn id="1826" fill="hold">
                      <p:stCondLst>
                        <p:cond delay="0"/>
                      </p:stCondLst>
                      <p:childTnLst>
                        <p:par>
                          <p:cTn id="1827" fill="hold">
                            <p:stCondLst>
                              <p:cond delay="0"/>
                            </p:stCondLst>
                            <p:childTnLst>
                              <p:par>
                                <p:cTn id="182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0" dur="3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1" dur="3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2" dur="3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33" dur="3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4" fill="hold">
                            <p:stCondLst>
                              <p:cond delay="500"/>
                            </p:stCondLst>
                            <p:childTnLst>
                              <p:par>
                                <p:cTn id="183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7" dur="4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8" dur="4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9" dur="4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0" dur="4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41" dur="4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2" fill="hold">
                            <p:stCondLst>
                              <p:cond delay="740"/>
                            </p:stCondLst>
                            <p:childTnLst>
                              <p:par>
                                <p:cTn id="184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46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7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740"/>
                            </p:stCondLst>
                            <p:childTnLst>
                              <p:par>
                                <p:cTn id="184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51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770040" y="1917000"/>
            <a:ext cx="10728000" cy="11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造字工房力黑（非商用）常规体"/>
                <a:ea typeface="造字工房力黑（非商用）常规体"/>
              </a:rPr>
              <a:t>谢谢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0" y="6127920"/>
            <a:ext cx="12196440" cy="41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"/>
          <p:cNvSpPr/>
          <p:nvPr/>
        </p:nvSpPr>
        <p:spPr>
          <a:xfrm>
            <a:off x="5837400" y="5877000"/>
            <a:ext cx="522000" cy="544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4"/>
          <p:cNvSpPr/>
          <p:nvPr/>
        </p:nvSpPr>
        <p:spPr>
          <a:xfrm>
            <a:off x="5972040" y="5925960"/>
            <a:ext cx="261720" cy="441000"/>
          </a:xfrm>
          <a:custGeom>
            <a:avLst/>
            <a:gdLst/>
            <a:ahLst/>
            <a:rect l="l" t="t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 advTm="7000">
    <p:blinds dir="vert"/>
  </p:transition>
  <p:timing>
    <p:tnLst>
      <p:par>
        <p:cTn id="1852" dur="indefinite" restart="never" nodeType="tmRoot">
          <p:childTnLst>
            <p:seq>
              <p:cTn id="1853" dur="indefinite" nodeType="mainSeq">
                <p:childTnLst>
                  <p:par>
                    <p:cTn id="1854" fill="hold">
                      <p:stCondLst>
                        <p:cond delay="0"/>
                      </p:stCondLst>
                      <p:childTnLst>
                        <p:par>
                          <p:cTn id="1855" fill="hold">
                            <p:stCondLst>
                              <p:cond delay="0"/>
                            </p:stCondLst>
                            <p:childTnLst>
                              <p:par>
                                <p:cTn id="1856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8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8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1" fill="hold">
                            <p:stCondLst>
                              <p:cond delay="1100"/>
                            </p:stCondLst>
                            <p:childTnLst>
                              <p:par>
                                <p:cTn id="1862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86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5" fill="hold">
                            <p:stCondLst>
                              <p:cond delay="1600"/>
                            </p:stCondLst>
                            <p:childTnLst>
                              <p:par>
                                <p:cTn id="18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68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9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70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3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4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7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794040" y="1029960"/>
            <a:ext cx="4514400" cy="453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2"/>
          <p:cNvSpPr/>
          <p:nvPr/>
        </p:nvSpPr>
        <p:spPr>
          <a:xfrm>
            <a:off x="4046760" y="3356640"/>
            <a:ext cx="415116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4046760" y="3501000"/>
            <a:ext cx="417888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功能需求和所需要用到的技术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5666400" y="2898000"/>
            <a:ext cx="1013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5234400" y="1124640"/>
            <a:ext cx="1653840" cy="1601640"/>
          </a:xfrm>
          <a:custGeom>
            <a:avLst/>
            <a:gdLst/>
            <a:ahLst/>
            <a:rect l="l" t="t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61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6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000"/>
                            </p:stCondLst>
                            <p:childTnLst>
                              <p:par>
                                <p:cTn id="17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" dur="4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4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4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9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991800" y="176040"/>
            <a:ext cx="1874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功能需求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Picture 2" descr=""/>
          <p:cNvPicPr/>
          <p:nvPr/>
        </p:nvPicPr>
        <p:blipFill>
          <a:blip r:embed="rId1"/>
          <a:stretch/>
        </p:blipFill>
        <p:spPr>
          <a:xfrm>
            <a:off x="121680" y="1380960"/>
            <a:ext cx="3574800" cy="446688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4272120" y="75420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4"/>
          <p:cNvSpPr/>
          <p:nvPr/>
        </p:nvSpPr>
        <p:spPr>
          <a:xfrm>
            <a:off x="4272120" y="199224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5"/>
          <p:cNvSpPr/>
          <p:nvPr/>
        </p:nvSpPr>
        <p:spPr>
          <a:xfrm>
            <a:off x="4286160" y="387972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"/>
          <p:cNvSpPr/>
          <p:nvPr/>
        </p:nvSpPr>
        <p:spPr>
          <a:xfrm>
            <a:off x="3841920" y="77148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"/>
          <p:cNvSpPr/>
          <p:nvPr/>
        </p:nvSpPr>
        <p:spPr>
          <a:xfrm>
            <a:off x="3835440" y="203508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"/>
          <p:cNvSpPr/>
          <p:nvPr/>
        </p:nvSpPr>
        <p:spPr>
          <a:xfrm>
            <a:off x="3800520" y="392256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9"/>
          <p:cNvSpPr/>
          <p:nvPr/>
        </p:nvSpPr>
        <p:spPr>
          <a:xfrm>
            <a:off x="4267080" y="1992240"/>
            <a:ext cx="37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、注册功能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>
            <a:off x="4272120" y="3911400"/>
            <a:ext cx="5642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、游戏创建房间和加入已创建房间功能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1"/>
          <p:cNvSpPr/>
          <p:nvPr/>
        </p:nvSpPr>
        <p:spPr>
          <a:xfrm>
            <a:off x="4275000" y="781200"/>
            <a:ext cx="37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、友好的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UI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界面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4267080" y="261936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3"/>
          <p:cNvSpPr/>
          <p:nvPr/>
        </p:nvSpPr>
        <p:spPr>
          <a:xfrm>
            <a:off x="3800520" y="260208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4"/>
          <p:cNvSpPr/>
          <p:nvPr/>
        </p:nvSpPr>
        <p:spPr>
          <a:xfrm>
            <a:off x="4276800" y="328572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5"/>
          <p:cNvSpPr/>
          <p:nvPr/>
        </p:nvSpPr>
        <p:spPr>
          <a:xfrm>
            <a:off x="3809880" y="328572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6"/>
          <p:cNvSpPr/>
          <p:nvPr/>
        </p:nvSpPr>
        <p:spPr>
          <a:xfrm>
            <a:off x="4276800" y="138096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7"/>
          <p:cNvSpPr/>
          <p:nvPr/>
        </p:nvSpPr>
        <p:spPr>
          <a:xfrm>
            <a:off x="3841920" y="138096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"/>
          <p:cNvSpPr/>
          <p:nvPr/>
        </p:nvSpPr>
        <p:spPr>
          <a:xfrm>
            <a:off x="4276800" y="1395360"/>
            <a:ext cx="37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、登录功能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9"/>
          <p:cNvSpPr/>
          <p:nvPr/>
        </p:nvSpPr>
        <p:spPr>
          <a:xfrm>
            <a:off x="4272120" y="2619360"/>
            <a:ext cx="326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、选择游戏功能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0"/>
          <p:cNvSpPr/>
          <p:nvPr/>
        </p:nvSpPr>
        <p:spPr>
          <a:xfrm>
            <a:off x="4281480" y="3305160"/>
            <a:ext cx="506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、游戏自动分配房间，自动开始功能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1"/>
          <p:cNvSpPr/>
          <p:nvPr/>
        </p:nvSpPr>
        <p:spPr>
          <a:xfrm>
            <a:off x="4281480" y="522036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2"/>
          <p:cNvSpPr/>
          <p:nvPr/>
        </p:nvSpPr>
        <p:spPr>
          <a:xfrm>
            <a:off x="3841920" y="522360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3"/>
          <p:cNvSpPr/>
          <p:nvPr/>
        </p:nvSpPr>
        <p:spPr>
          <a:xfrm>
            <a:off x="4286160" y="5152320"/>
            <a:ext cx="5642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8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、判断出牌合法性功能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4"/>
          <p:cNvSpPr/>
          <p:nvPr/>
        </p:nvSpPr>
        <p:spPr>
          <a:xfrm>
            <a:off x="4281480" y="454392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5"/>
          <p:cNvSpPr/>
          <p:nvPr/>
        </p:nvSpPr>
        <p:spPr>
          <a:xfrm>
            <a:off x="3814920" y="454392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6"/>
          <p:cNvSpPr/>
          <p:nvPr/>
        </p:nvSpPr>
        <p:spPr>
          <a:xfrm>
            <a:off x="4286160" y="4475880"/>
            <a:ext cx="506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7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、棋牌游戏出牌倒计时功能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180" dur="indefinite" restart="never" nodeType="tmRoot">
          <p:childTnLst>
            <p:seq>
              <p:cTn id="181" dur="indefinite" nodeType="mainSeq"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6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9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7" dur="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19"/>
                            </p:stCondLst>
                            <p:childTnLst>
                              <p:par>
                                <p:cTn id="19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819"/>
                            </p:stCondLst>
                            <p:childTnLst>
                              <p:par>
                                <p:cTn id="205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319"/>
                            </p:stCondLst>
                            <p:childTnLst>
                              <p:par>
                                <p:cTn id="21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27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40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47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5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6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991800" y="176040"/>
            <a:ext cx="1874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4c54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功能需求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2" descr=""/>
          <p:cNvPicPr/>
          <p:nvPr/>
        </p:nvPicPr>
        <p:blipFill>
          <a:blip r:embed="rId1"/>
          <a:stretch/>
        </p:blipFill>
        <p:spPr>
          <a:xfrm>
            <a:off x="121680" y="1380960"/>
            <a:ext cx="3574800" cy="446688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4135320" y="216216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4130640" y="340056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3705120" y="217980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3696840" y="340056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4145040" y="3332520"/>
            <a:ext cx="37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12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、游戏结束结算功能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4130640" y="2113560"/>
            <a:ext cx="5076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10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、棋牌游戏显示对方剩余手牌数功能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4130640" y="402768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3664080" y="407052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1"/>
          <p:cNvSpPr/>
          <p:nvPr/>
        </p:nvSpPr>
        <p:spPr>
          <a:xfrm>
            <a:off x="4140360" y="469404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2"/>
          <p:cNvSpPr/>
          <p:nvPr/>
        </p:nvSpPr>
        <p:spPr>
          <a:xfrm>
            <a:off x="3705120" y="473688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3"/>
          <p:cNvSpPr/>
          <p:nvPr/>
        </p:nvSpPr>
        <p:spPr>
          <a:xfrm>
            <a:off x="4145040" y="278928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4"/>
          <p:cNvSpPr/>
          <p:nvPr/>
        </p:nvSpPr>
        <p:spPr>
          <a:xfrm>
            <a:off x="3705120" y="278928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5"/>
          <p:cNvSpPr/>
          <p:nvPr/>
        </p:nvSpPr>
        <p:spPr>
          <a:xfrm>
            <a:off x="4130640" y="2721600"/>
            <a:ext cx="37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11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、斗地主抢地主算法功能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16"/>
          <p:cNvSpPr/>
          <p:nvPr/>
        </p:nvSpPr>
        <p:spPr>
          <a:xfrm>
            <a:off x="4130640" y="3959640"/>
            <a:ext cx="6074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13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、结束后等待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10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秒自动返回游戏选择界面功能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17"/>
          <p:cNvSpPr/>
          <p:nvPr/>
        </p:nvSpPr>
        <p:spPr>
          <a:xfrm>
            <a:off x="4130640" y="4626000"/>
            <a:ext cx="506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14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、数据库记录查询数据功能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18"/>
          <p:cNvSpPr/>
          <p:nvPr/>
        </p:nvSpPr>
        <p:spPr>
          <a:xfrm>
            <a:off x="4130640" y="1509480"/>
            <a:ext cx="6719400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9"/>
          <p:cNvSpPr/>
          <p:nvPr/>
        </p:nvSpPr>
        <p:spPr>
          <a:xfrm>
            <a:off x="3705120" y="1552320"/>
            <a:ext cx="339480" cy="388440"/>
          </a:xfrm>
          <a:custGeom>
            <a:avLst/>
            <a:gdLst/>
            <a:ahLst/>
            <a:rect l="l" t="t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0"/>
          <p:cNvSpPr/>
          <p:nvPr/>
        </p:nvSpPr>
        <p:spPr>
          <a:xfrm>
            <a:off x="4121280" y="1441800"/>
            <a:ext cx="5061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9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、斗地主、跑的快游戏流程算法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274" dur="indefinite" restart="never" nodeType="tmRoot">
          <p:childTnLst>
            <p:seq>
              <p:cTn id="275" dur="indefinite" nodeType="mainSeq">
                <p:childTnLst>
                  <p:par>
                    <p:cTn id="276" fill="hold">
                      <p:stCondLst>
                        <p:cond delay="0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0" dur="3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" dur="3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3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3"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7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1" dur="4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819"/>
                            </p:stCondLst>
                            <p:childTnLst>
                              <p:par>
                                <p:cTn id="29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819"/>
                            </p:stCondLst>
                            <p:childTnLst>
                              <p:par>
                                <p:cTn id="299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319"/>
                            </p:stCondLst>
                            <p:childTnLst>
                              <p:par>
                                <p:cTn id="30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24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31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3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021680" y="176040"/>
            <a:ext cx="17049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所需技术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26960" y="220680"/>
            <a:ext cx="474480" cy="560160"/>
          </a:xfrm>
          <a:custGeom>
            <a:avLst/>
            <a:gdLst/>
            <a:ahLst/>
            <a:rect l="l" t="t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066680" y="981000"/>
            <a:ext cx="3153960" cy="509400"/>
          </a:xfrm>
          <a:custGeom>
            <a:avLst/>
            <a:gdLst/>
            <a:ahLst/>
            <a:rect l="l" t="t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901800" y="981000"/>
            <a:ext cx="3399840" cy="420480"/>
          </a:xfrm>
          <a:custGeom>
            <a:avLst/>
            <a:gdLst/>
            <a:ahLst/>
            <a:rect l="l" t="t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1046160" y="3495600"/>
            <a:ext cx="3153960" cy="509400"/>
          </a:xfrm>
          <a:custGeom>
            <a:avLst/>
            <a:gdLst/>
            <a:ahLst/>
            <a:rect l="l" t="t" r="r" b="b"/>
            <a:pathLst>
              <a:path w="2601" h="627">
                <a:moveTo>
                  <a:pt x="0" y="119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880920" y="3495600"/>
            <a:ext cx="3399840" cy="418680"/>
          </a:xfrm>
          <a:custGeom>
            <a:avLst/>
            <a:gdLst/>
            <a:ahLst/>
            <a:rect l="l" t="t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7"/>
          <p:cNvSpPr/>
          <p:nvPr/>
        </p:nvSpPr>
        <p:spPr>
          <a:xfrm>
            <a:off x="1212840" y="1023840"/>
            <a:ext cx="2724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客户端方面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1192320" y="3524040"/>
            <a:ext cx="2182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服务器方面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9"/>
          <p:cNvSpPr/>
          <p:nvPr/>
        </p:nvSpPr>
        <p:spPr>
          <a:xfrm>
            <a:off x="880920" y="1700640"/>
            <a:ext cx="1004148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、登录选择界面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-Tkinter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：游戏大厅登录客户端界面使用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Tkinter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模块搭建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、游戏界面渲染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-pygame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：游戏内显示交互界面以及数据的图形化使用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pygame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模块 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搭建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、多线程模块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-threading: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游戏过程中出牌倒计时功能的实现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、网络传输协议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-TCP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：整体过程中数据交互功能实现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0"/>
          <p:cNvSpPr/>
          <p:nvPr/>
        </p:nvSpPr>
        <p:spPr>
          <a:xfrm>
            <a:off x="901800" y="4174200"/>
            <a:ext cx="1004148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、业务解耦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分布式服务器搭建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将业务分为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IO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操作频繁和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CPU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操作频繁的模块，然后有针对性的进行处理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(1) IO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多路复用服务器（使用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epoll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方法），处理登录注册，调用其他服务器处理数   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据，等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IO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(2)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多进程服务器（使用进程池方法），处理游戏业务逻辑计算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数据存储和查询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-MySQL: </a:t>
            </a: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存储用户的信息，和查询用户已存储的信息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3000">
    <p:fade/>
  </p:transition>
  <p:timing>
    <p:tnLst>
      <p:par>
        <p:cTn id="348" dur="indefinite" restart="never" nodeType="tmRoot">
          <p:childTnLst>
            <p:seq>
              <p:cTn id="349" dur="indefinite" nodeType="mainSeq">
                <p:childTnLst>
                  <p:par>
                    <p:cTn id="350" fill="hold">
                      <p:stCondLst>
                        <p:cond delay="0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4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5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6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7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4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4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3" dur="4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4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5" dur="4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19"/>
                            </p:stCondLst>
                            <p:childTnLst>
                              <p:par>
                                <p:cTn id="36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69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319"/>
                            </p:stCondLst>
                            <p:childTnLst>
                              <p:par>
                                <p:cTn id="371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373" dur="4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819"/>
                            </p:stCondLst>
                            <p:childTnLst>
                              <p:par>
                                <p:cTn id="37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0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2319"/>
                            </p:stCondLst>
                            <p:childTnLst>
                              <p:par>
                                <p:cTn id="38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8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819"/>
                            </p:stCondLst>
                            <p:childTnLst>
                              <p:par>
                                <p:cTn id="38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8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3319"/>
                            </p:stCondLst>
                            <p:childTnLst>
                              <p:par>
                                <p:cTn id="390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392"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3819"/>
                            </p:stCondLst>
                            <p:childTnLst>
                              <p:par>
                                <p:cTn id="39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6" dur="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9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319"/>
                            </p:stCondLst>
                            <p:childTnLst>
                              <p:par>
                                <p:cTn id="40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0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  <Words>2720</Words>
  <Paragraphs>477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2013-01-25T01:44:00Z</dcterms:created>
  <dc:creator>第一PPT</dc:creator>
  <dc:description/>
  <cp:keywords>www.1ppt.com</cp:keywords>
  <dc:language>zh-CN</dc:language>
  <cp:lastModifiedBy/>
  <dcterms:modified xsi:type="dcterms:W3CDTF">2018-08-30T10:28:54Z</dcterms:modified>
  <cp:revision>805</cp:revision>
  <dc:subject/>
  <dc:title>毕业答辩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2052-10.1.0.7397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52</vt:i4>
  </property>
</Properties>
</file>